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60" r:id="rId4"/>
    <p:sldId id="258" r:id="rId5"/>
    <p:sldId id="259" r:id="rId6"/>
    <p:sldId id="263" r:id="rId7"/>
    <p:sldId id="261" r:id="rId8"/>
    <p:sldId id="262" r:id="rId9"/>
    <p:sldId id="265" r:id="rId10"/>
    <p:sldId id="264" r:id="rId11"/>
    <p:sldId id="266" r:id="rId12"/>
    <p:sldId id="287" r:id="rId13"/>
    <p:sldId id="268" r:id="rId14"/>
    <p:sldId id="271" r:id="rId15"/>
    <p:sldId id="272" r:id="rId16"/>
    <p:sldId id="274" r:id="rId17"/>
    <p:sldId id="269" r:id="rId18"/>
    <p:sldId id="273" r:id="rId19"/>
    <p:sldId id="270" r:id="rId20"/>
    <p:sldId id="267" r:id="rId21"/>
    <p:sldId id="275" r:id="rId22"/>
    <p:sldId id="276" r:id="rId23"/>
    <p:sldId id="277" r:id="rId24"/>
    <p:sldId id="283" r:id="rId25"/>
    <p:sldId id="278" r:id="rId26"/>
    <p:sldId id="279" r:id="rId27"/>
    <p:sldId id="280" r:id="rId28"/>
    <p:sldId id="281" r:id="rId29"/>
    <p:sldId id="302" r:id="rId30"/>
    <p:sldId id="282" r:id="rId31"/>
    <p:sldId id="284" r:id="rId32"/>
    <p:sldId id="286" r:id="rId33"/>
    <p:sldId id="288" r:id="rId34"/>
    <p:sldId id="289" r:id="rId35"/>
    <p:sldId id="301" r:id="rId36"/>
    <p:sldId id="290" r:id="rId37"/>
    <p:sldId id="285" r:id="rId38"/>
    <p:sldId id="291" r:id="rId39"/>
    <p:sldId id="292" r:id="rId40"/>
    <p:sldId id="300" r:id="rId41"/>
    <p:sldId id="293" r:id="rId42"/>
    <p:sldId id="294" r:id="rId43"/>
    <p:sldId id="295" r:id="rId44"/>
    <p:sldId id="296" r:id="rId45"/>
    <p:sldId id="299" r:id="rId46"/>
  </p:sldIdLst>
  <p:sldSz cx="11160125" cy="7235825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8282C"/>
    <a:srgbClr val="DD443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20" autoAdjust="0"/>
    <p:restoredTop sz="60266" autoAdjust="0"/>
  </p:normalViewPr>
  <p:slideViewPr>
    <p:cSldViewPr>
      <p:cViewPr>
        <p:scale>
          <a:sx n="77" d="100"/>
          <a:sy n="77" d="100"/>
        </p:scale>
        <p:origin x="-1042" y="-163"/>
      </p:cViewPr>
      <p:guideLst>
        <p:guide orient="horz" pos="2279"/>
        <p:guide pos="35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DFB58-4265-4392-AF77-F8C86ECD7F63}" type="datetimeFigureOut">
              <a:rPr lang="ru-RU" smtClean="0"/>
              <a:pPr/>
              <a:t>17.04.2023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85813" y="685800"/>
            <a:ext cx="5286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9462B-D5E8-4BEB-B204-F093294B9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9462B-D5E8-4BEB-B204-F093294B900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9462B-D5E8-4BEB-B204-F093294B900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69784530" r:id="rId1"/>
  </p:sldLayoutIdLst>
  <p:txStyles>
    <p:titleStyle>
      <a:lvl1pPr algn="ctr">
        <a:defRPr sz="4028" kern="1200">
          <a:solidFill>
            <a:schemeClr val="lt1"/>
          </a:solidFill>
        </a:defRPr>
      </a:lvl1pPr>
      <a:extLst/>
    </p:titleStyle>
    <p:bodyStyle>
      <a:lvl1pPr indent="-297401" algn="ctr">
        <a:defRPr sz="2929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s/redcrossperm" TargetMode="External"/><Relationship Id="rId2" Type="http://schemas.openxmlformats.org/officeDocument/2006/relationships/hyperlink" Target="https://vk.com/redcrossper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49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305CAC-BCC9-4187-A095-30D0511E5130}"/>
              </a:ext>
            </a:extLst>
          </p:cNvPr>
          <p:cNvSpPr txBox="1"/>
          <p:nvPr/>
        </p:nvSpPr>
        <p:spPr>
          <a:xfrm>
            <a:off x="1300717" y="1875059"/>
            <a:ext cx="85586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2828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годовой отчет </a:t>
            </a:r>
          </a:p>
          <a:p>
            <a:pPr algn="ctr"/>
            <a:r>
              <a:rPr lang="ru-RU" sz="5400" b="1" dirty="0">
                <a:solidFill>
                  <a:srgbClr val="2828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D09F912-6E15-41CA-B8CF-97A2EB0A9FA5}"/>
              </a:ext>
            </a:extLst>
          </p:cNvPr>
          <p:cNvSpPr txBox="1"/>
          <p:nvPr/>
        </p:nvSpPr>
        <p:spPr>
          <a:xfrm>
            <a:off x="786538" y="4260854"/>
            <a:ext cx="8936928" cy="1887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ПЕРМСКОЕ РЕГИОНАЛЬНОЕ ОТДЕЛЕНИЕ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ОБЩЕРОССИЙСКОЙ ОБЩЕСТВЕННОЙ ОРГАНИЗАЦИИ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«РОССИЙСКИЙ КРАСНЫЙ КРЕСТ»</a:t>
            </a:r>
          </a:p>
        </p:txBody>
      </p:sp>
    </p:spTree>
    <p:extLst>
      <p:ext uri="{BB962C8B-B14F-4D97-AF65-F5344CB8AC3E}">
        <p14:creationId xmlns="" xmlns:p14="http://schemas.microsoft.com/office/powerpoint/2010/main" val="3882415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402" y="546078"/>
            <a:ext cx="5429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СФЕРА И НАПРАВЛЕНИЯ ДЕЯТЕЛЬНОСТИ В 2022 ГОДУ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0840" y="1403334"/>
            <a:ext cx="1021563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Продвижение принципов международного гуманитарного права 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Медико-социальная помощь наиболее уязвимым слоям населения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Профилактика и борьба с распространением социально значимых заболеваний        (диабет, СПИД, туберкулез и др.)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Формирование ответственного отношения населения к собственному здоровью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Подготовка и реагирования на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черезвычайные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ситуации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Деятельность по розыску пропавших без вести лиц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Информационно-просветительская  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агитационно-пропагандисткая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деятельность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Психосоциальное сопровождение граждан и их семей, оказавшихся в трудной жизненной ситуации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Организация и проведение тренингов, образовательных мероприятий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Материально–техническая  поддержка граждан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Организация мероприятий для населения</a:t>
            </a:r>
          </a:p>
          <a:p>
            <a:pPr algn="just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Сбор и распределение гуманитарной помощи благополучателям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Региональное отделение РКК выступает переговорной площадкой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между населением и официальными организациями и различными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структурами власти</a:t>
            </a:r>
          </a:p>
          <a:p>
            <a:pPr algn="just">
              <a:buFont typeface="Wingdings" pitchFamily="2" charset="2"/>
              <a:buChar char="v"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088" y="260326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СОЦИАЛЬНО ЗНАЧИМЫЕ ПРОГРАММЫ,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РЕАЛИЗОВАННЫЕ  РКК В 2022 ГОДУ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6526" y="1189020"/>
            <a:ext cx="1028707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ПРОГРАММЫ 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ВОСТАНОВЛЕНИЕ РАБОТЫ СЛУЖБЫ МИЛОСЕРДИЯ В СУБЕКТАХ РФ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ОБУЧЕНИЕ НАВЫКАМ ОКАЗАНИЯ ПЕРВОЙ ПОМОЩИ ШКОЛЬНИКОВ И СТУДЕНТОВ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ШКОЛА ВОССТАНОВЛЕНИЯ ПОСЛЕ «КОВИД 19»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ГРУППА ВЗАИМНОЙ ПОДДЕРЖКИ И ШКОЛА ПАЦИЕНТОВ С ВИЧ-ИНФЕКЦИЕЙ И      ТУБЕРКУЛЁЗОМ 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ПОПУЛЯРИЗАЦИЯ ДОБРОВОЛЬНОГО БЕЗВОЗМЕЗДНОГО ДОНОРСТВА И КОСТНОГО МОЗГА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ПСИХО-СОЦИАЛЬНАЯ ПОМОЩЬ НАСЕЛЕНИЮ, В ТОМ ЧИСЛЕ ПЕРЕСЕЛЕНЦЕВ  С УКРАИНЫ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ПРЕДОСТАВЛЕНИЕ СОЦИАЛЬНЫХ УСЛУГ ПО НАДОМНОМУ ОБСЛУЖИВАНИЮ ГРАЖДАН ПОЖИЛОГО ВОЗРАСТА И ИНВАЛИДОВ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ПРОФИЛАКТИКА САХАРНОГО ДИАБЕТА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ГРАНТ БЛАГОТВОРИТЕЛЬНОГО ФОНДА ВЛАДИМИРА ПОТАНИНА «ДОРОГА ПОКОЛЕНИЙ»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ГРАНТ БЛАГОТВОРИТЕЛЬНОГО ФОНДА  ТИМЧЕНКО «БЛИЖНИЙ КРУГ»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ГРАНТ ФОНДА МХКК «ДРЭФ» ПСИХОСОЦИАЛЬНОЕ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СОПРОВОЖДЕНИЕ, ПОСТРАДАВШИХ И СЕМЕЙ ПОГИБШИХ ВО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ВРЕМЯ ТЕРРАКТА В ПГНИУ</a:t>
            </a:r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526" y="1546210"/>
            <a:ext cx="1000132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АКЦИИ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ВСЕРОССИЙСКАЯ АКЦИЯ ПО ПРОФИЛАКТИКЕ ТУБЕРКУЛЕЗА, ПРИУРОЧЕННАЯ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КО ВСЕМИРНОМУ ДНЮ БОРЬБЫ С ТУБЕРКУЛЕЗОМ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ВСЕМИРНЫЙ ДЕНЬ ЗДОРОВЬЯ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ВСЕРОССИЙСКАЯ АКЦИЯ, ПРИУРОЧЕННАЯ  К ДНЮ ПАМЯТИ УМЕРШИХ ОТ ВИЧ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ВСЕРОССИЙСКАЯ АКЦИЯ  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ПУТЬ ДОНОРА»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ВСЕРОСИЙСКАЯ АКЦИЯ ПОПУЛИРИЗАЦИИ ДОНОРСТВА КОСТНОГО МОЗГА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ВСЕРОССИЙСКАЯ АКЦИЯ « ЗАПУСТИ СЕРДЦЕ»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ЧЕМПИОНАТ ПО ПЕРВОЙ ПОМОЩИ СРЕДИ ШКОЛЬНИКОВ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ВСЕРОССИЙСКАЯ АКЦИЯ «ДЕНЬ БОРЬБЫ С ВИЧ-ИНФЕКЦИЕЙ»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ПРИНЯЛИ УЧАСТИЕ В ПРОЕКТАХ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ВЫПОЛНЕНИЕ ЗАЯВОК И ОКАЗАНИЕ ГУМАНИТАРНОЙ ПОМОЩИ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МЫВМЕСТЕ»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ЦИФРОВАЯ МЕДИЦИНА НА БЛАГО ЗДОРОВЬЯ ВЕТЕРАНОВ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«СОДЕЙСТВИЕ»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964" y="188888"/>
            <a:ext cx="628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СОЦИАЛЬНО ЗНАЧИМЫЕ АКЦИИ И ПРОЕКТЫ,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РЕАЛИЗОВАННЫЕ  РКК В 2022 ГОДУ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964" y="260326"/>
            <a:ext cx="6000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«ВОСТАНОВЛЕНИЕ РАБОТЫ СЛУЖБЫ МИЛОСЕРДИЯ В СУБЕКТАХ РФ»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402" y="1189021"/>
            <a:ext cx="100013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реализации Программы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01.06.2022-31.12.2022 г.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Организаторы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Общероссийская общественная организация «Российский Красный Крест»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Партнеры Программы: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Министерство социального развития ПК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повышение  качества  жизни людей старшего поколения и людей с ограниченными  возможностями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Целевые группы: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пожилые, инвалиды, дети-инвалиды, нуждающиеся  в постоянном уходе, родственники пожилых, инвалидов и детей-инвалидов,  добровольцы, сотрудники организаций социальной сферы.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Создан учебный центр "Уход на дому" на базе Пермского РО РКК в целях     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обучения и практической подготовки по родственному уходу за людьми 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ограниченным самообслуживанием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Организовано 4 потока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очно-заочного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профессионального  обучения на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базе Академии Красного Креста совместно с медицинским университетом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им. Н.И. Пирогова с целью получения помогающих профессий 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«Сиделка (помощник по уходу)», «Социальный работник», 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«Младшая медицинская сестра».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Проведены мастер-классы по обучению ухода за людьми, нуждающихся  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долговременном постороннем уходе для обеспечения максимально-бытовой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(или) социальной самостоятельности в повседневной  жизнедеятельности 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пожилых и инвалидов.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Переданы в помощь домам-интернатам, родственникам, общественным 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фондам технические  и малые средства  для реабилитации больных,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средства личной гигиены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7964" y="403203"/>
            <a:ext cx="5715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ВЫПОЛНЕНИЯ ПРОГРАММЫ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«ВОСТАНОВЛЕНИЕ РАБОТЫ СЛУЖБЫ МИЛОСЕРДИЯ В СУБЕКТАХ РФ»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7964" y="1689086"/>
            <a:ext cx="4857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Проведены 40 мастер-классов по уходу за пациентами ( в т.ч. выездные в регионы Пермского края)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Приняли участие 320 человек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Получение новых профессий 70 человек Вручены свидетельства государственного образца</a:t>
            </a:r>
            <a:r>
              <a:rPr lang="ru-RU" dirty="0" smtClean="0"/>
              <a:t>           </a:t>
            </a:r>
          </a:p>
          <a:p>
            <a:endParaRPr lang="ru-RU" dirty="0"/>
          </a:p>
        </p:txBody>
      </p:sp>
      <p:pic>
        <p:nvPicPr>
          <p:cNvPr id="1030" name="Picture 6" descr="C:\Users\Красный Крест Пермь\Desktop\Е.Л\Публичный  отчет НКО\МИЛОСЕРДИЕ\IMG-20221028-WA0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3070" y="1689086"/>
            <a:ext cx="3929090" cy="5238785"/>
          </a:xfrm>
          <a:prstGeom prst="rect">
            <a:avLst/>
          </a:prstGeom>
          <a:noFill/>
        </p:spPr>
      </p:pic>
      <p:pic>
        <p:nvPicPr>
          <p:cNvPr id="1031" name="Picture 7" descr="C:\Users\Красный Крест Пермь\Desktop\Е.Л\Публичный  отчет НКО\МИЛОСЕРДИЕ\изображение_viber_2022-08-19_14-19-51-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236" y="3832226"/>
            <a:ext cx="2321735" cy="3095647"/>
          </a:xfrm>
          <a:prstGeom prst="rect">
            <a:avLst/>
          </a:prstGeom>
          <a:noFill/>
        </p:spPr>
      </p:pic>
      <p:pic>
        <p:nvPicPr>
          <p:cNvPr id="1032" name="Picture 8" descr="C:\Users\Красный Крест Пермь\Desktop\Е.Л\Публичный  отчет НКО\МИЛОСЕРДИЕ\изображение_viber_2022-08-19_14-19-51-2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402" y="3832226"/>
            <a:ext cx="2257440" cy="3009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840" y="403202"/>
            <a:ext cx="535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«ОБУЧЕНИЕ НАВЫКАМ ОКАЗАНИЯ ПЕРВОЙ ПОМОЩИ ШКОЛЬНИКОВ И СТУДЕНТОВ»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7964" y="1689086"/>
            <a:ext cx="10287072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реализации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01.05. 2022 -31 декабря 2022 года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Организаторы: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Общероссийская общественная организация «Российский Красный Крест»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Партнеры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Региональные органы исполнительной власти в сфере образования ПК,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Роспотребнадзор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г. Пермь, Союз Пермская торгово-промышленная палата, РНИМУ им. Н.И. Пирогова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География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2022 году – 70 региональных отделений Российского Красного  Креста, в том числе Пермское отделение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Обучение населения приемам оказания первой помощи, пострадавшим во время стихийных бедствий, в зонах вооруженных конфликтов и в других чрезвычайных ситуациях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Программы:</a:t>
            </a:r>
          </a:p>
          <a:p>
            <a:pPr lvl="0">
              <a:buAutoNum type="arabicPeriod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Создание учебного центра по первой помощи на базе регионального отделения РКК  в целях обучения и практической подготовки обучающихся по дополнительным образовательным программам первой </a:t>
            </a:r>
          </a:p>
          <a:p>
            <a:pPr marL="342900" lvl="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помощи, утвержденным Правлением Российского Красного Креста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2. Создание кадрового резерва и повышение квалификации специалистов,  обучающих навыкам 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оказания первой помощи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3. Проведение мастер-классов по обучению школьников и студентов навыкам оказания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первой помощи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4. Проведение чемпионатов по первой помощи среди школьников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402" y="403202"/>
            <a:ext cx="535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ВЫПОЛНЕНИЯ ПРОГРАММЫ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«ОБУЧЕНИЕ НАВЫКАМ ОКАЗАНИЯ ПЕРВОЙ ПОМОЩИ ШКОЛЬНИКОВ И СТУДЕНТОВ»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22278" y="1617648"/>
            <a:ext cx="70723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Создан учебный центр по первой помощи на базе Пермского регионального отделения РКК (Свидетельство об аккредитации № 013-22-ПП от 02.08.2022 г.)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 кадровый резерв: 1 тренер, 17 инструкторов первой помощи РКК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Проведено мастер-классов по первой помощи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школьников 139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студентов 97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Прошли обучение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3 868 школьников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2 252 студента</a:t>
            </a:r>
          </a:p>
          <a:p>
            <a:pPr lvl="0"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Проведен чемпионат по первой помощи среди школьников</a:t>
            </a:r>
            <a:endParaRPr lang="ru-RU" dirty="0"/>
          </a:p>
        </p:txBody>
      </p:sp>
      <p:pic>
        <p:nvPicPr>
          <p:cNvPr id="4" name="Picture 5" descr="C:\Users\Красный Крест Пермь\Downloads\4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0392" y="1474772"/>
            <a:ext cx="2657859" cy="1995406"/>
          </a:xfrm>
          <a:prstGeom prst="rect">
            <a:avLst/>
          </a:prstGeom>
          <a:noFill/>
        </p:spPr>
      </p:pic>
      <p:pic>
        <p:nvPicPr>
          <p:cNvPr id="5" name="Picture 2" descr="C:\Users\Красный Крест Пермь\Downloads\1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0524" y="3641302"/>
            <a:ext cx="1871493" cy="2497537"/>
          </a:xfrm>
          <a:prstGeom prst="rect">
            <a:avLst/>
          </a:prstGeom>
          <a:noFill/>
        </p:spPr>
      </p:pic>
      <p:pic>
        <p:nvPicPr>
          <p:cNvPr id="6" name="Picture 3" descr="C:\Users\Красный Крест Пермь\Downloads\2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2740" y="5118110"/>
            <a:ext cx="2537868" cy="1903401"/>
          </a:xfrm>
          <a:prstGeom prst="rect">
            <a:avLst/>
          </a:prstGeom>
          <a:noFill/>
        </p:spPr>
      </p:pic>
      <p:pic>
        <p:nvPicPr>
          <p:cNvPr id="7" name="Picture 4" descr="C:\Users\Красный Крест Пермь\Downloads\3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4574" y="4475168"/>
            <a:ext cx="1907400" cy="2546343"/>
          </a:xfrm>
          <a:prstGeom prst="rect">
            <a:avLst/>
          </a:prstGeom>
          <a:noFill/>
        </p:spPr>
      </p:pic>
      <p:pic>
        <p:nvPicPr>
          <p:cNvPr id="5122" name="Picture 2" descr="C:\Users\Красный Крест Пермь\Downloads\_R-Ne4bRqI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50906" y="5118110"/>
            <a:ext cx="2428892" cy="18293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840" y="474640"/>
            <a:ext cx="5786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«ШКОЛА ВОССТАНОВЛЕНИЯ ПАЦИЕНТОВ, ПЕРЕНЕСШИХ КОВИД 19»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964" y="1403334"/>
            <a:ext cx="1021563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Даты реализации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01.09. 2022 года – 31 декабря 2022 года.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Организаторы: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Общероссийская общественная организация «Российский Красный Крест»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Партнеры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учреждение «Национальный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медицинский исследовательский центр терапии и профилактической медицины» Министерства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здравоохранения Российской Федерации, Всероссийское общественное движение добровольцев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сфере здравоохранения «Волонтеры-медики»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География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2022 году – 40 региональных отделений Российского Красного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Креста, в том числе Пермское отделение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Обоснование реализации Программы, ее актуальность: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2022 году одной из основных задач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системы здравоохранения Российской Федерации является реабилитация пациентов,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перенесших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коронавирусную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инфекцию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повышение эффективности восстановления граждан после перенесенной</a:t>
            </a:r>
          </a:p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коронавирусной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инфекции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Программы: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Обеспечение работы комнат восстановления после перенесенной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коронавирусной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инфекции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2. Повышение общего уровня грамотности в вопросах профилактики и восстановления после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перенесенной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коронавирусной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инфекции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3. Подготовка граждан, перенесших COVID-19, к самостоятельной  реализации комплекса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упражнений для восстановления в домашних условиях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4. Популяризация активного и здорового образа жизни среди взрослого населения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402" y="546078"/>
            <a:ext cx="5659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ВЫПОЛНЕНИЯ ПРОГРАММЫ«ШКОЛА ВОССТАНОВЛЕНИЯ ПАЦИЕНТОВ, ПЕРЕНЕСШИХ КОВИД 19»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93716" y="1831962"/>
            <a:ext cx="52864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Привлеченные специалисты</a:t>
            </a:r>
          </a:p>
          <a:p>
            <a:r>
              <a:rPr lang="ru-RU" dirty="0" smtClean="0"/>
              <a:t>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инструктор ЛФК -1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врач - 2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тренер по Северной ходьбе -2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Проведенные мероприятия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мастер-классы  - 6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групповые занятия  - 1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занятия Северной ходьбой  -15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мероприятия по поддержке вакцинации  - 6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Количество прошедших реабилитацию - 387 чел.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расный Крест Пермь\Desktop\Е.Л\Публичный  отчет НКО\КОВИД\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1698" y="1617648"/>
            <a:ext cx="3750497" cy="5000661"/>
          </a:xfrm>
          <a:prstGeom prst="rect">
            <a:avLst/>
          </a:prstGeom>
          <a:noFill/>
        </p:spPr>
      </p:pic>
      <p:pic>
        <p:nvPicPr>
          <p:cNvPr id="1027" name="Picture 3" descr="C:\Users\Красный Крест Пермь\Desktop\Е.Л\Публичный  отчет НКО\КОВИД\МК30.11.22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9864" y="4832358"/>
            <a:ext cx="2786082" cy="2089562"/>
          </a:xfrm>
          <a:prstGeom prst="rect">
            <a:avLst/>
          </a:prstGeom>
          <a:noFill/>
        </p:spPr>
      </p:pic>
      <p:pic>
        <p:nvPicPr>
          <p:cNvPr id="1028" name="Picture 4" descr="C:\Users\Красный Крест Пермь\Desktop\Е.Л\Публичный  отчет НКО\КОВИД\СХ01.12.22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5154" y="4814499"/>
            <a:ext cx="2809896" cy="21074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0840" y="331764"/>
            <a:ext cx="53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«ГРУППА ВЗАИМНОЙ ПОДДЕРЖКИ И ШКОЛА ПАЦИЕНТОВ С ВИЧ-ИНФЕКЦИЕЙ И ТУБЕРКУЛЁЗОМ»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402" y="1546209"/>
            <a:ext cx="9787006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реализации Программы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01.05. 2022 -31 декабря 2022 года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Организаторы: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Общероссийская общественная организация «Российский Красный Крест»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Партнеры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Региональные органы исполнительной власти в сфере здравоохранения ПК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География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2022 году – 40 региональных отделений Российского Красного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Креста, в том числе Пермское отделение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способствовать улучшению качества жизни пациентов и их близких и повышению уровня приверженности к лечению пациентов с ВИЧ-инфекцией и туберкулезом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 Программы:</a:t>
            </a:r>
          </a:p>
          <a:p>
            <a:pPr>
              <a:buAutoNum type="arabicPeriod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Обеспечение работы Школы пациентов и групп взаимной поддержки пациентов с ВИЧ-инфекцией и туберкулезом</a:t>
            </a:r>
          </a:p>
          <a:p>
            <a:pPr>
              <a:buAutoNum type="arabicPeriod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Повышение общего уровня грамотности в вопросах профилактики и лечения туберкулеза, ВИЧ-инфекции и инфекций, передающихся половым путём у целевой группы и членов их семей</a:t>
            </a:r>
          </a:p>
          <a:p>
            <a:pPr marL="342900" indent="-342900">
              <a:buAutoNum type="arabicPeriod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Развитие системы маршрутизации благополучателей в другие организации для </a:t>
            </a:r>
          </a:p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получения дополнительных услуг (юридических, медицинских, социальных) </a:t>
            </a:r>
          </a:p>
          <a:p>
            <a:pPr marL="342900" indent="-342900">
              <a:buAutoNum type="arabicPeriod" startAt="4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Повышение уровня приверженности к лечению благополучателей из категории </a:t>
            </a:r>
          </a:p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социально уязвимых граждан</a:t>
            </a:r>
          </a:p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5. Укрепление взаимодействия на региональном уровне с медицинскими </a:t>
            </a:r>
          </a:p>
          <a:p>
            <a:pPr marL="342900" indent="-34290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организациями, а также расширение партнерской сети</a:t>
            </a:r>
          </a:p>
          <a:p>
            <a:pPr marL="342900" indent="-342900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Красный Крест Пермь\Downloads\изображение_viber_2023-04-12_13-57-51-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1962" y="4713296"/>
            <a:ext cx="1659724" cy="2212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B3D79F7-BD6F-4E8F-84CE-AB1EC1D3644F}"/>
              </a:ext>
            </a:extLst>
          </p:cNvPr>
          <p:cNvSpPr txBox="1"/>
          <p:nvPr/>
        </p:nvSpPr>
        <p:spPr>
          <a:xfrm>
            <a:off x="329892" y="665584"/>
            <a:ext cx="2577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A55FE4-3950-49E0-8566-F73B08038B05}"/>
              </a:ext>
            </a:extLst>
          </p:cNvPr>
          <p:cNvSpPr txBox="1"/>
          <p:nvPr/>
        </p:nvSpPr>
        <p:spPr>
          <a:xfrm>
            <a:off x="329892" y="1540420"/>
            <a:ext cx="8712968" cy="4154984"/>
          </a:xfrm>
          <a:custGeom>
            <a:avLst/>
            <a:gdLst>
              <a:gd name="connsiteX0" fmla="*/ 0 w 6298904"/>
              <a:gd name="connsiteY0" fmla="*/ 0 h 3139321"/>
              <a:gd name="connsiteX1" fmla="*/ 6298904 w 6298904"/>
              <a:gd name="connsiteY1" fmla="*/ 0 h 3139321"/>
              <a:gd name="connsiteX2" fmla="*/ 6298904 w 6298904"/>
              <a:gd name="connsiteY2" fmla="*/ 3139321 h 3139321"/>
              <a:gd name="connsiteX3" fmla="*/ 0 w 6298904"/>
              <a:gd name="connsiteY3" fmla="*/ 3139321 h 3139321"/>
              <a:gd name="connsiteX4" fmla="*/ 0 w 6298904"/>
              <a:gd name="connsiteY4" fmla="*/ 0 h 3139321"/>
              <a:gd name="connsiteX0" fmla="*/ 0 w 6298904"/>
              <a:gd name="connsiteY0" fmla="*/ 0 h 3139321"/>
              <a:gd name="connsiteX1" fmla="*/ 6298904 w 6298904"/>
              <a:gd name="connsiteY1" fmla="*/ 0 h 3139321"/>
              <a:gd name="connsiteX2" fmla="*/ 6298904 w 6298904"/>
              <a:gd name="connsiteY2" fmla="*/ 3139321 h 3139321"/>
              <a:gd name="connsiteX3" fmla="*/ 0 w 6298904"/>
              <a:gd name="connsiteY3" fmla="*/ 3139321 h 3139321"/>
              <a:gd name="connsiteX4" fmla="*/ 0 w 6298904"/>
              <a:gd name="connsiteY4" fmla="*/ 0 h 3139321"/>
              <a:gd name="connsiteX0" fmla="*/ 0 w 6298904"/>
              <a:gd name="connsiteY0" fmla="*/ 0 h 3139321"/>
              <a:gd name="connsiteX1" fmla="*/ 2869904 w 6298904"/>
              <a:gd name="connsiteY1" fmla="*/ 15240 h 3139321"/>
              <a:gd name="connsiteX2" fmla="*/ 6298904 w 6298904"/>
              <a:gd name="connsiteY2" fmla="*/ 3139321 h 3139321"/>
              <a:gd name="connsiteX3" fmla="*/ 0 w 6298904"/>
              <a:gd name="connsiteY3" fmla="*/ 3139321 h 3139321"/>
              <a:gd name="connsiteX4" fmla="*/ 0 w 6298904"/>
              <a:gd name="connsiteY4" fmla="*/ 0 h 313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98904" h="3139321">
                <a:moveTo>
                  <a:pt x="0" y="0"/>
                </a:moveTo>
                <a:lnTo>
                  <a:pt x="2869904" y="15240"/>
                </a:lnTo>
                <a:lnTo>
                  <a:pt x="6298904" y="3139321"/>
                </a:lnTo>
                <a:lnTo>
                  <a:pt x="0" y="313932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реализация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идей гуманизма, добра и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милосердия и способствование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повсеместному укоренению в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общественном сознании; облегчение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предотвращение страданий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людей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от их расовой, национальной,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половой, религиозной и классовой принадлежности,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идейных и политических убеждений и социального статуса,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посильное участие в развитии сферы общественного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 и обеспечения социальных гарантий людей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flags-on-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8888" y="1260458"/>
            <a:ext cx="3141185" cy="2199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88694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526" y="117450"/>
            <a:ext cx="5786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РЕЗУЛЬТАТЫ ВЫПОЛНЕНИЯ ПРОГРАММЫ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«ГРУППА ВЗАИМНОЙ ПОДДЕРЖКИ И ШКОЛА ПАЦИЕНТОВ С ВИЧ-ИНФЕКЦИЕЙ И ТУБЕРКУЛЁЗОМ»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6526" y="1331897"/>
            <a:ext cx="6500858" cy="4431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ЗАКЛЮЧЕНЫ СОГЛАШЕНИЯ о взаимном сотрудничестве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Центром СПИД и НКО БФ «Источник надежды»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ПРОВЕДЕННЫЕ МЕРОПРИЯТИЯ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Проведены акции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Информационные и профессиональные консультирования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Групповые и индивидуальные занятия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Раздача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флаеров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 более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ПРИВЛЕЧЕННЫЕ СПЕЦИАЛИСТЫ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Психолог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Врач инфекционист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Равный консультант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пост-релизов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социальных сетях  и СМИ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Количество прошедших опрос и анкетирование «ВИЧ-инфекции и пути передачи»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Количество прошедших тестирование на ВИЧ-инфекцию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Количество  пациентов, которым была оказана помощь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7384" y="2189152"/>
            <a:ext cx="714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4508" y="2117714"/>
            <a:ext cx="7143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91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76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100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100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75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350</a:t>
            </a:r>
          </a:p>
        </p:txBody>
      </p:sp>
      <p:pic>
        <p:nvPicPr>
          <p:cNvPr id="5122" name="Picture 2" descr="C:\Users\Красный Крест Пермь\Desktop\Е.Л\Публичный  отчет НКО\ВИЧ Тубекулез\8QiD_csq7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1764" y="1260458"/>
            <a:ext cx="2991163" cy="3283268"/>
          </a:xfrm>
          <a:prstGeom prst="rect">
            <a:avLst/>
          </a:prstGeom>
          <a:noFill/>
        </p:spPr>
      </p:pic>
      <p:pic>
        <p:nvPicPr>
          <p:cNvPr id="5123" name="Picture 3" descr="C:\Users\Красный Крест Пермь\Desktop\Е.Л\Публичный  отчет НКО\ВИЧ Тубекулез\9ZiTFohhu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4112" y="5761052"/>
            <a:ext cx="2341579" cy="1317139"/>
          </a:xfrm>
          <a:prstGeom prst="rect">
            <a:avLst/>
          </a:prstGeom>
          <a:noFill/>
        </p:spPr>
      </p:pic>
      <p:pic>
        <p:nvPicPr>
          <p:cNvPr id="5124" name="Picture 4" descr="C:\Users\Красный Крест Пермь\Desktop\Е.Л\Публичный  отчет НКО\ВИЧ Тубекулез\20201117_1138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402" y="5761052"/>
            <a:ext cx="2722543" cy="1323458"/>
          </a:xfrm>
          <a:prstGeom prst="rect">
            <a:avLst/>
          </a:prstGeom>
          <a:noFill/>
        </p:spPr>
      </p:pic>
      <p:pic>
        <p:nvPicPr>
          <p:cNvPr id="5125" name="Picture 5" descr="C:\Users\Красный Крест Пермь\Desktop\Е.Л\Публичный  отчет НКО\ВИЧ Тубекулез\otLcponHu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8756" y="5689614"/>
            <a:ext cx="1799676" cy="1349758"/>
          </a:xfrm>
          <a:prstGeom prst="rect">
            <a:avLst/>
          </a:prstGeom>
          <a:noFill/>
        </p:spPr>
      </p:pic>
      <p:pic>
        <p:nvPicPr>
          <p:cNvPr id="5126" name="Picture 6" descr="C:\Users\Красный Крест Пермь\Desktop\Е.Л\Публичный  отчет НКО\ВИЧ Тубекулез\IMG_20221019_1001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66210" y="4618044"/>
            <a:ext cx="1714512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964" y="403202"/>
            <a:ext cx="5286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«ПОЛУЛЯРИЗАЦИЯ ДОБРОВОЛЬНОГО БЕЗВОЗМЕЗДНОГО ДОНОРСТВА И КОСТНОГО МОЗГА»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6526" y="1617648"/>
            <a:ext cx="10072758" cy="4872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реализации: с 01.06.2022 по 31.12.2022 год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Организаторы: Общероссийская общественная организация «Российский Красный Крест»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Партнеры:  Пермская краевая станция переливания крови, Фонд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Дедморозим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», Всероссийское общественное движение добровольцев в сфере здравоохранения «Волонтеры-медики»,  ПНГУ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География программы: город Пермь и Пермский край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реализация компании по популяризации донорства крови и костного мозга и развитию донорского сообщества в России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Проведение просветительских мероприятий по популяризации донорства в России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Проведение Всероссийских и регулярных донорских акций 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Популяризировать проведение HLA 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типирования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Формирование и наполнение Федерального регистра потенциальных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доноров костного мозга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402" y="474640"/>
            <a:ext cx="5357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ВЫПОЛНЕНИЯ ПРОГРАММЫ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«ПОЛУЛЯРИЗАЦИЯ БЕЗВОЗМЕЗДНОГО ДОНОРСТВА И КОСТНОГО МОЗГА»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22278" y="1617648"/>
            <a:ext cx="614366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Проведено просветительских мероприятий – 6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Проведено акций - 2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Раздача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флаеров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- 1000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пост-релизов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социальных сетях  и СМИ - 2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Участники мероприятий -  400</a:t>
            </a:r>
          </a:p>
          <a:p>
            <a:pPr>
              <a:lnSpc>
                <a:spcPct val="150000"/>
              </a:lnSpc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Расширение партнерской сети в рамках мероприятия «круглый стол» при Министерстве здравоохранении Пермского края</a:t>
            </a:r>
          </a:p>
          <a:p>
            <a:pPr>
              <a:lnSpc>
                <a:spcPct val="150000"/>
              </a:lnSpc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3" name="Picture 1" descr="E:\Новая папка\Донорство\DWreeN5q-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9086" y="1260458"/>
            <a:ext cx="1927617" cy="2570156"/>
          </a:xfrm>
          <a:prstGeom prst="rect">
            <a:avLst/>
          </a:prstGeom>
          <a:noFill/>
        </p:spPr>
      </p:pic>
      <p:pic>
        <p:nvPicPr>
          <p:cNvPr id="23554" name="Picture 2" descr="E:\Новая папка\Донорство\LQHaIRy-UK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0260" y="1974838"/>
            <a:ext cx="1999055" cy="2665407"/>
          </a:xfrm>
          <a:prstGeom prst="rect">
            <a:avLst/>
          </a:prstGeom>
          <a:noFill/>
        </p:spPr>
      </p:pic>
      <p:pic>
        <p:nvPicPr>
          <p:cNvPr id="23555" name="Picture 3" descr="E:\Новая папка\Донорство\iZtYnZvxEj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2278" y="5046672"/>
            <a:ext cx="2545080" cy="1912620"/>
          </a:xfrm>
          <a:prstGeom prst="rect">
            <a:avLst/>
          </a:prstGeom>
          <a:noFill/>
        </p:spPr>
      </p:pic>
      <p:pic>
        <p:nvPicPr>
          <p:cNvPr id="23557" name="Picture 5" descr="E:\Новая папка\Донорство\MhlT48lD6S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5144" y="4689482"/>
            <a:ext cx="1659725" cy="2212966"/>
          </a:xfrm>
          <a:prstGeom prst="rect">
            <a:avLst/>
          </a:prstGeom>
          <a:noFill/>
        </p:spPr>
      </p:pic>
      <p:pic>
        <p:nvPicPr>
          <p:cNvPr id="23558" name="Picture 6" descr="E:\Новая папка\Донорство\3ZOCAH7P2a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8360" y="5046672"/>
            <a:ext cx="2509921" cy="1879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402" y="260326"/>
            <a:ext cx="5857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«ПСИХО-СОЦИАЛЬНАЯ ПОМОЩЬ НАСЕЛЕНИЮ, В ТОМ ЧИСЛЕ ПЕРЕСЕЛЕНЦЕВ  С УКРАИНЫ»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93716" y="4832358"/>
            <a:ext cx="621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ВЫПОЛНЕНИЯ ПРОГРАММЫ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964" y="1189020"/>
            <a:ext cx="10072758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реализации: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сентября 2022 по 31 декабря 2022 года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Организаторы: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Общероссийская общественная организация «Российский Красный Крест»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Партнеры: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Аппарат уполномоченного по правам человека, ТУ МСР по г. Перми,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ГБУ ПК КЦСЗ по г. Перми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География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город Пермь и территории Пермского края</a:t>
            </a:r>
          </a:p>
          <a:p>
            <a:pPr>
              <a:tabLst>
                <a:tab pos="2246313" algn="l"/>
              </a:tabLs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Выявление потребностей жизнеобеспечения и психосоциального состояния </a:t>
            </a:r>
          </a:p>
          <a:p>
            <a:pPr>
              <a:tabLst>
                <a:tab pos="2246313" algn="l"/>
              </a:tabLs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вынужденных переселенцев с территории Украины и членов семей мобилизованных в </a:t>
            </a:r>
          </a:p>
          <a:p>
            <a:pPr>
              <a:tabLst>
                <a:tab pos="2246313" algn="l"/>
              </a:tabLs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рамках СВО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Оказание помощи  выше перечисленных граждан в получении гражданства РФ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Оказание в оформлении социальных денежных выплат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Оказание помощи в трудоустройстве и жизнеустройству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Гуманитарная помощь и психосоциальная поддержка 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Красный Крест Пермь\Downloads\qG753IorD7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94772" y="5403862"/>
            <a:ext cx="2185754" cy="154621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0840" y="5260986"/>
            <a:ext cx="62865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Оказана помощь: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получении гражданства РФ – 50 человек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оформлении социальных пособий – 78 человек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трудоустройстве 18 и  жизнеустройстве – 3 человека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психосоциальное сопровождение 18 человек и консультирование 600 человек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гуманитарная помощь -  1176 человекам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Красный Крест Пермь\Downloads\Калина Наталья Юрьевна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3400" y="1403334"/>
            <a:ext cx="1713303" cy="2284404"/>
          </a:xfrm>
          <a:prstGeom prst="rect">
            <a:avLst/>
          </a:prstGeom>
          <a:noFill/>
        </p:spPr>
      </p:pic>
      <p:pic>
        <p:nvPicPr>
          <p:cNvPr id="8" name="Picture 1" descr="C:\Users\Красный Крест Пермь\Downloads\вяткина Татьяна Александровна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9020" y="3475036"/>
            <a:ext cx="1678793" cy="2238391"/>
          </a:xfrm>
          <a:prstGeom prst="rect">
            <a:avLst/>
          </a:prstGeom>
          <a:noFill/>
        </p:spPr>
      </p:pic>
      <p:pic>
        <p:nvPicPr>
          <p:cNvPr id="9" name="Picture 3" descr="C:\Users\Красный Крест Пермь\Downloads\Ноговицына людмила Николаевна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1698" y="4189416"/>
            <a:ext cx="1356796" cy="28639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964" y="260326"/>
            <a:ext cx="5643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«ПРЕДОСТАВЛЕНИЕ СОЦИАЛЬНЫХ УСЛУГ ПО НАДОМНОМУ ОБСЛУЖИВАНИЮ ГРАЖДАН ПОЖИЛОГО ВОЗРАСТА И ИНВАЛИДОВ»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402" y="5260986"/>
            <a:ext cx="7715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ВЫПОЛНЕНИЯ ПРОГРАММЫ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Пермское РО РКК включено в реестр Поставщиков 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Социальных  услуг Пермского края в 2021 г.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8 сертифицированных сиделок (социальных работников)  оказывают услуги по надомному обслуживанию нуждающимся гражданам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Получатели социальных услуг – 98 ПСУ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402" y="1474772"/>
            <a:ext cx="6286544" cy="371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реализации: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11 марта 2021года по настоящее время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Организаторы: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Министерство социального развития ПК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Партнеры: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Территориальное  управление по городу Перми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География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город Пермь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предоставление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социальных услуг гражданам с ограниченными возможностями к самообслуживанию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Клиентская группа: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граждане  пожилого возраста, инвалиды, дети-инвалиды с недостатками психического и физического развития, нуждающиеся  по состоянию здоровья в бытовом обслуживании, медицинской помощи, социальной и трудовой реабилитации, утратившие способность к самообслуживанию и (или) передвижению (мобильные 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маломобильные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получатели социальных услуг), признанные нуждающимися в социальном обслуживании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Красный Крест Пермь\Downloads\IMG-96f9382d3f76b2eb972a83813e9d1fb6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80458" y="3475036"/>
            <a:ext cx="2214577" cy="2952770"/>
          </a:xfrm>
          <a:prstGeom prst="rect">
            <a:avLst/>
          </a:prstGeom>
          <a:noFill/>
        </p:spPr>
      </p:pic>
      <p:pic>
        <p:nvPicPr>
          <p:cNvPr id="6" name="Picture 7" descr="SWScan00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6012" y="1331896"/>
            <a:ext cx="2983532" cy="2057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6526" y="3332160"/>
            <a:ext cx="62151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ВЫПОЛНЕНИЯ ПРОГРАММЫ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Обеспечение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глюкометрами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ручками шприцами больных СД и групп риска – 997 шт.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Просветительские лекции  «Школа диабета -  12 шт.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Проведение Акция «Международный день диабета»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402" y="474640"/>
            <a:ext cx="564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«ПРОФИЛАКТИКА САХАРНОГО ДИАБЕТА»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7964" y="1260458"/>
            <a:ext cx="650870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реализации: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01.01.2015 г. по настоящее время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Организаторы: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Министерство здравоохранения Пермского Края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Партнеры: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ЛайтСкан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Раша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», ООО «Компания ЭЛТА», ООО «Диабетическое общество Пермского края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География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г. Пермь и Пермский край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профилактика осложнений больных СД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обучение больных СД и профилактика групп риска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расный Крест Пермь\Downloads\IMG_1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0260" y="1617648"/>
            <a:ext cx="3605201" cy="2403467"/>
          </a:xfrm>
          <a:prstGeom prst="rect">
            <a:avLst/>
          </a:prstGeom>
          <a:noFill/>
        </p:spPr>
      </p:pic>
      <p:pic>
        <p:nvPicPr>
          <p:cNvPr id="2051" name="Picture 3" descr="C:\Users\Красный Крест Пермь\Downloads\IMG_13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964" y="4975234"/>
            <a:ext cx="2819381" cy="1879588"/>
          </a:xfrm>
          <a:prstGeom prst="rect">
            <a:avLst/>
          </a:prstGeom>
          <a:noFill/>
        </p:spPr>
      </p:pic>
      <p:pic>
        <p:nvPicPr>
          <p:cNvPr id="2052" name="Picture 4" descr="C:\Users\Красный Крест Пермь\Desktop\Е.Л\Публичный  отчет НКО\Диабет\[010498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7318" y="3832226"/>
            <a:ext cx="3571900" cy="2383385"/>
          </a:xfrm>
          <a:prstGeom prst="rect">
            <a:avLst/>
          </a:prstGeom>
          <a:noFill/>
        </p:spPr>
      </p:pic>
      <p:pic>
        <p:nvPicPr>
          <p:cNvPr id="2053" name="Picture 5" descr="C:\Users\Красный Крест Пермь\Downloads\IMG_1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6988" y="4975234"/>
            <a:ext cx="2819382" cy="18795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402" y="403202"/>
            <a:ext cx="557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ГРАНТ БФ ВЛАДИМИРА ПОТАНИНА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«ДОРОГА ПОКОЛЕНИЙ»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088" y="1403334"/>
            <a:ext cx="72152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реализации: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сентября 2021 по  июль 2022 года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Организаторы: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БФ Владимира Потанина «Дорога поколений»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Партнеры: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РООИ «Диабетическое общество Пермского края»,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Администрация г. Кунгура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География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город Пермь, города и поселки Пермского края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Победитель конкурса «СПОРТ ДЛЯ ВСЕХ»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и задачи: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Воспитание патриотизма и любви к малой родине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Укрепление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межпоколенческих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связей среди участников туристических команд трех возрастных групп от 10 до 60 лет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Решение ряда социальных и экологических проблем отдельных территорий через развития социального туризма в шести районах Пермского края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Разработка и реализация местных туристических маршрутов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Сдача норм ГТО</a:t>
            </a:r>
            <a:endParaRPr lang="ru-RU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4640" y="1689086"/>
            <a:ext cx="287471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40" y="4332292"/>
            <a:ext cx="27813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964" y="331764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ВЫПОЛНЕНИЯ  ГРАНТА</a:t>
            </a:r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1830" y="1117582"/>
            <a:ext cx="2849600" cy="400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65088" y="903268"/>
            <a:ext cx="71438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 время подготовительного этапа были созданы команды ,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состоящие из трех возрастных групп от 10 до 60 лет в шести городах и поселках Пермского края: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г. Чердынь 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г. Красновишерск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г. Чайковский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г. Краснокамск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г. Оханск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п. Ильинский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Каждая команда состояла из 10-15 участников, в составе которых обязательное наличие подростков (1 ОВЗ), трудоспособного поколения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пенсионного возраста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Маршрут прошел из г. Перми в города с севера на юг Пермского края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 время туристического похода проходило общение участников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команд, подготовка к сдаче ГТО, решались социальные и экологические проблемы в отдельных территориях маршрута следования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Команды получили в подарок по комплекту туристического снаряжения </a:t>
            </a:r>
            <a:endParaRPr lang="ru-RU" sz="1600" dirty="0"/>
          </a:p>
        </p:txBody>
      </p:sp>
      <p:pic>
        <p:nvPicPr>
          <p:cNvPr id="1026" name="Picture 2" descr="E:\ФОТО_Потанин\16480874637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7186" y="1474772"/>
            <a:ext cx="2819403" cy="1585914"/>
          </a:xfrm>
          <a:prstGeom prst="rect">
            <a:avLst/>
          </a:prstGeom>
          <a:noFill/>
        </p:spPr>
      </p:pic>
      <p:pic>
        <p:nvPicPr>
          <p:cNvPr id="1027" name="Picture 3" descr="E:\ФОТО_Потанин\1644227185598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072" y="5403862"/>
            <a:ext cx="2095284" cy="1571636"/>
          </a:xfrm>
          <a:prstGeom prst="rect">
            <a:avLst/>
          </a:prstGeom>
          <a:noFill/>
        </p:spPr>
      </p:pic>
      <p:pic>
        <p:nvPicPr>
          <p:cNvPr id="1028" name="Picture 4" descr="E:\ФОТО_Потанин\20220311_1301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3571" y="5403862"/>
            <a:ext cx="2790801" cy="1571636"/>
          </a:xfrm>
          <a:prstGeom prst="rect">
            <a:avLst/>
          </a:prstGeom>
          <a:noFill/>
        </p:spPr>
      </p:pic>
      <p:pic>
        <p:nvPicPr>
          <p:cNvPr id="1029" name="Picture 5" descr="E:\ФОТО_Потанин\20210930_190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51104" y="5403862"/>
            <a:ext cx="2109240" cy="1581930"/>
          </a:xfrm>
          <a:prstGeom prst="rect">
            <a:avLst/>
          </a:prstGeom>
          <a:noFill/>
        </p:spPr>
      </p:pic>
      <p:pic>
        <p:nvPicPr>
          <p:cNvPr id="1030" name="Picture 6" descr="E:\ФОТО_Потанин\IMG-20220411-WA00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4574" y="2974970"/>
            <a:ext cx="1588286" cy="2117715"/>
          </a:xfrm>
          <a:prstGeom prst="rect">
            <a:avLst/>
          </a:prstGeom>
          <a:noFill/>
        </p:spPr>
      </p:pic>
      <p:pic>
        <p:nvPicPr>
          <p:cNvPr id="1031" name="Picture 7" descr="E:\ФОТО_Потанин\IMG-20220411-WA01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1632" y="5403862"/>
            <a:ext cx="1231097" cy="1641462"/>
          </a:xfrm>
          <a:prstGeom prst="rect">
            <a:avLst/>
          </a:prstGeom>
          <a:noFill/>
        </p:spPr>
      </p:pic>
      <p:pic>
        <p:nvPicPr>
          <p:cNvPr id="1032" name="Picture 8" descr="E:\ФОТО_Потанин\IMG-20220411-WA014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9996" y="5403862"/>
            <a:ext cx="1214446" cy="16192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964" y="403202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ГРАНТ БФ  ТИМЧЕНКО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«БЛИЖНИЙ КРУГ»</a:t>
            </a:r>
          </a:p>
        </p:txBody>
      </p:sp>
      <p:pic>
        <p:nvPicPr>
          <p:cNvPr id="19457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8690" y="1260458"/>
            <a:ext cx="1993171" cy="6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_x0000_i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4904" y="1260458"/>
            <a:ext cx="898557" cy="94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4706" y="1474772"/>
            <a:ext cx="1412152" cy="101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50840" y="1189020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4" descr="Фото_семинар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94574" y="3189284"/>
            <a:ext cx="366492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07964" y="1046144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«Сделаем старость красивой»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650" y="1689086"/>
            <a:ext cx="828680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реализации: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 августа по 30 ноября 2022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Организаторы: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БФ Тимченко «Ближний круг»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Партнеры: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ГБУЗ ПК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Оханская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районная больница», ГБУ ПК «Дубровский ПНИ»,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филиал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Оханский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ДИПИ,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ТОСы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Оханского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городского  округа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География программы: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город  Оханск Пермский край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Сохранение функций жизнедеятельности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маломобильного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пациента в условиях стационара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Обучение родственников маломобильных граждан технологиям ухода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 оказания первой помощи при попадании гражданина в стационар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 среднего медицинского персонала по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направлению «Гериатрия», в части долговременного формирования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системы долговременного ухода в Пермском крае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Информирование населения об оказании первой помощи, в т.ч.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знакомство с элементарными приемами оказания первой помощи,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фиксация основных правил безопасного поведения в быту и формирование чувства ответственности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526" y="331764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ВЫПОЛНЕНИЯ ГРАНТА</a:t>
            </a:r>
            <a:endParaRPr lang="ru-RU" dirty="0"/>
          </a:p>
        </p:txBody>
      </p:sp>
      <p:pic>
        <p:nvPicPr>
          <p:cNvPr id="3" name="Picture 4" descr="C:\Users\Красный Крест Пермь\Downloads\Таборская 22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5814" y="4546606"/>
            <a:ext cx="1874039" cy="2498718"/>
          </a:xfrm>
          <a:prstGeom prst="rect">
            <a:avLst/>
          </a:prstGeom>
          <a:noFill/>
        </p:spPr>
      </p:pic>
      <p:pic>
        <p:nvPicPr>
          <p:cNvPr id="4" name="Picture 3" descr="C:\Users\Красный Крест Пермь\Downloads\Ленина, 15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3202" y="3046408"/>
            <a:ext cx="1981195" cy="2641593"/>
          </a:xfrm>
          <a:prstGeom prst="rect">
            <a:avLst/>
          </a:prstGeom>
          <a:noFill/>
        </p:spPr>
      </p:pic>
      <p:pic>
        <p:nvPicPr>
          <p:cNvPr id="5" name="Picture 2" descr="C:\Users\Красный Крест Пермь\Downloads\Ветляны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37648" y="1403334"/>
            <a:ext cx="1856179" cy="247490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6526" y="831830"/>
            <a:ext cx="850112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Заключены договора о совместной деятельности с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партнерами проекта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Проведены лекции и 12 мастер-классов 3 цикла по 4 занятия в формате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он-лайн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; всего 3 курса, количество слушателей 105 человек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50 сиделок, осуществляли уход за 120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м\моб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гражданами и 55 человек родственный уход за близкими перенесших инсульт, инфаркт,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онкозаболевания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травмы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Прошли обучение по профессии «Сиделка» (помощник по уходу) – 6 человек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Усовершенствование «Сестринского дело в гериатрии» – 6 человек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Профессиональную переподготовку по направлению «Сестринское дело» – 1 человек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220 человек посетили в 20 мастер-классах по оказанию первой помощи,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закрепили умения самостоятельно пользоваться полученными знаниями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повседневной жизни, получили элементарные приемы первой медицинской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помощи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10 инструкторов по оказанию первой помощи и ухода за маломобильными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гражданами получили новые опыт и знания в смежных профессиях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мессенджере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Вайбер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/ «Телеграмм» создана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сопровождающая группа для социально-психологической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информационной поддержки в области патронажа,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паллиативной помощи на дому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социальной сети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создана группа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«Российский Красный Крест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Пермский край для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общения единомышленников, проживающих на одной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территории, имеющие общие проблемы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23334" y="6046804"/>
            <a:ext cx="1993171" cy="6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00E6CAA-0189-4BD3-9663-DE8270B93601}"/>
              </a:ext>
            </a:extLst>
          </p:cNvPr>
          <p:cNvSpPr txBox="1"/>
          <p:nvPr/>
        </p:nvSpPr>
        <p:spPr>
          <a:xfrm>
            <a:off x="395486" y="677778"/>
            <a:ext cx="3395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55212AF-CECB-41A4-AFA7-BCA1E0C01243}"/>
              </a:ext>
            </a:extLst>
          </p:cNvPr>
          <p:cNvSpPr txBox="1"/>
          <p:nvPr/>
        </p:nvSpPr>
        <p:spPr>
          <a:xfrm>
            <a:off x="395486" y="1385664"/>
            <a:ext cx="424706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Гуманность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Нейтральность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Беспристрастность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Независимость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Универсальность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Добровольность</a:t>
            </a:r>
          </a:p>
        </p:txBody>
      </p:sp>
      <p:pic>
        <p:nvPicPr>
          <p:cNvPr id="6" name="Picture 9" descr="flags-on-whi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0326" y="1260458"/>
            <a:ext cx="3335147" cy="233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66131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526" y="331764"/>
            <a:ext cx="5572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ГРАНТ ФОНДА МХКК «ДРЭФ» ПСИХОСОЦИАЛЬНОЕ СОПРОВОЖДЕНИЕ, ПОСТРАДАВШИХ И СЕМЕЙ ПОГИБШИХ ВО ТЕРРАКТА В ПГНИУ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36526" y="3832226"/>
            <a:ext cx="757242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ВЫПОЛНЕНИЯ  ГРАНТА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Проведение психосоциального патронажа 6 месяцев в течение – 70 человек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Активных контактов - 749, в т.ч 223 встреч и 525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онлай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Психологическое консультирование и поддержка – 3245 человек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Социально-бытовое сопровождение – 658 человек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Правовое сопровождение – 147 человек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Педагогическое сопровождение – 821 человек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Распространены буклеты «Как помочь себе», «Переживи травму»,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«Дети и горе». «Как пережить горе» – 1400 шт. 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На базе Психологического Центра ПГНИУ оборудованы и работают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 зала сенсорных комнат для преподавателей и студентов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Мероприятия Центра посетили 1485 человек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698" y="1260458"/>
            <a:ext cx="3121545" cy="1739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6144" y="2998718"/>
            <a:ext cx="2518458" cy="1677838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4574" y="2903532"/>
            <a:ext cx="1438276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23136" y="4618044"/>
            <a:ext cx="2828933" cy="241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36526" y="1474772"/>
            <a:ext cx="635798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проведения: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октября 2021 по февраль 2022 года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снизить степень психологического воздействия для пострадавших, членов их семей, членов погибших семей, свидетелей стрельбы на территории ПГНИУ путем оказания психосоциальной поддержки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Привлечены 20 психосоциальных работников (в т.ч. юрист, психиатр, сотрудники центра психолого-педагогической помощи ПГНИУ, 2 эксперта Проекта срочной помощи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DREF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35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волонтеров Пермского РО Российского Красного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Креста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088" y="260326"/>
            <a:ext cx="60722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ВСЕРОССИЙСКАЯ АКЦИЯ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ПРОФИЛАКТИКЕ ТУБЕРКУЛЕЗА, ПРИУРОЧЕННАЯ КО ВСЕМИРНОМУ ДНЮ БОРЬБЫ С ТУБЕРКУЛЕЗОМ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3650" y="1474773"/>
            <a:ext cx="8572560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 приуроченная ко Всемирному дню борьбы с туберкулезом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«День белой ромашки»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Время проведения: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23 по 25 марта 2022 года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География: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г. Пермь, г. Соликамск, г. Кунгур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Партнеры: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БФ «Источник надежды»,  Туберкулезные диспансеры, Пермская региональная организация по содействию и реализации прав граждан на защиту семьи, материнства и детства,  «Центр общественного здоровья»,Творческая мастерская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Элис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»,</a:t>
            </a:r>
            <a:r>
              <a:rPr lang="ru-RU" sz="1600" dirty="0" smtClean="0"/>
              <a:t>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Изостудия "Синяя птица",  "Центр развития детей"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рамках акции: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Студентам вузов и колледжей показали фильм "Туберкулёз - не приговор!"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Волонтёры - психологи проводили культурно-просветительские занятия по рисованию белой ромашки, мыловарению ромашки и лепке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Проведены просветительские мероприятия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Специалистами и волонтёрами - психологами были розданы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более 300 информационных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материалов 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флаеров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ПГНИУ работал выездной</a:t>
            </a:r>
          </a:p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флюрограф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400 студентов и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преподавателей прошли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рентгенографические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исследования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Красный Крест Пермь\Downloads\изображение_viber_2023-04-12_13-57-47-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9086" y="2903532"/>
            <a:ext cx="1875248" cy="2500330"/>
          </a:xfrm>
          <a:prstGeom prst="rect">
            <a:avLst/>
          </a:prstGeom>
          <a:noFill/>
        </p:spPr>
      </p:pic>
      <p:pic>
        <p:nvPicPr>
          <p:cNvPr id="2050" name="Picture 2" descr="C:\Users\Красный Крест Пермь\Downloads\kdb_lyRZ-pFh3FmhvEGTcdxCTg548CqCfpSdlMqauRIiOb2NaOp7t0HPmD8_lOFk5Ut81cSo7317WqPOe_tNbaD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004" y="4760920"/>
            <a:ext cx="1626363" cy="2165811"/>
          </a:xfrm>
          <a:prstGeom prst="rect">
            <a:avLst/>
          </a:prstGeom>
          <a:noFill/>
        </p:spPr>
      </p:pic>
      <p:sp>
        <p:nvSpPr>
          <p:cNvPr id="2052" name="AutoShape 4" descr="C:\Users\%D0%9A%D1%80%D0%B0%D1%81%D0%BD%D1%8B%D0%B9 %D0%9A%D1%80%D0%B5%D1%81%D1%82 %D0%9F%D0%B5%D1%80%D0%BC%D1%8C\Downloads\orTfURq7c-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 descr="E:\Новая папка\Туберкулез\G6pTPrkbSe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8360" y="5260986"/>
            <a:ext cx="2371179" cy="1778384"/>
          </a:xfrm>
          <a:prstGeom prst="rect">
            <a:avLst/>
          </a:prstGeom>
          <a:noFill/>
        </p:spPr>
      </p:pic>
      <p:pic>
        <p:nvPicPr>
          <p:cNvPr id="2056" name="Picture 8" descr="E:\Новая папка\Туберкулез\NCz4YuqMA8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94640" y="1271397"/>
            <a:ext cx="3090850" cy="1782069"/>
          </a:xfrm>
          <a:prstGeom prst="rect">
            <a:avLst/>
          </a:prstGeom>
          <a:noFill/>
        </p:spPr>
      </p:pic>
      <p:pic>
        <p:nvPicPr>
          <p:cNvPr id="2057" name="Picture 9" descr="E:\Новая папка\Туберкулез\xe1gp26mx6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37516" y="4975234"/>
            <a:ext cx="2643206" cy="1982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964" y="403202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«ВСЕМИРНЫЙ ДЕНЬ ЗДОРОВЬЯ»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0840" y="1260458"/>
            <a:ext cx="5786478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 является важным праздником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для каждого, кто заботится о своем благополучии, здоровом теле и крепком духе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Время проведения: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7 апреля 2022 года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Партнеры: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ТПП ПК, ГКУ «Центр общественного здоровья ПК», Краевой Совет ветеранов,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ТОСы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География: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город Пермь и территории Пермского края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Пермское РО РКК совместно с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Торгово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–промышленная палатой в рамках акции приняли участие в проекте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«Здоровье в промышленном городе»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Жители микрорайонов (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ТОСов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) приняли активное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участие в оздоровительных мероприятиях </a:t>
            </a:r>
          </a:p>
          <a:p>
            <a:pPr>
              <a:lnSpc>
                <a:spcPct val="150000"/>
              </a:lnSpc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Красный Крест Пермь\Downloads\IMG-065bb803d157de97b877c060da01a19b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476" y="5189548"/>
            <a:ext cx="2381267" cy="1785950"/>
          </a:xfrm>
          <a:prstGeom prst="rect">
            <a:avLst/>
          </a:prstGeom>
          <a:noFill/>
        </p:spPr>
      </p:pic>
      <p:pic>
        <p:nvPicPr>
          <p:cNvPr id="6147" name="Picture 3" descr="C:\Users\Красный Крест Пермь\Downloads\изображение_viber_2023-04-12_17-26-07-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418" y="4903796"/>
            <a:ext cx="1625216" cy="2166953"/>
          </a:xfrm>
          <a:prstGeom prst="rect">
            <a:avLst/>
          </a:prstGeom>
          <a:noFill/>
        </p:spPr>
      </p:pic>
      <p:pic>
        <p:nvPicPr>
          <p:cNvPr id="1026" name="Picture 2" descr="C:\Users\Красный Крест Пермь\Downloads\IMG-20230414-WA00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7384" y="2403466"/>
            <a:ext cx="3590916" cy="2019890"/>
          </a:xfrm>
          <a:prstGeom prst="rect">
            <a:avLst/>
          </a:prstGeom>
          <a:noFill/>
        </p:spPr>
      </p:pic>
      <p:pic>
        <p:nvPicPr>
          <p:cNvPr id="1027" name="Picture 3" descr="C:\Users\Красный Крест Пермь\Downloads\IMG-20230414-WA0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66276" y="1189020"/>
            <a:ext cx="1588286" cy="2117715"/>
          </a:xfrm>
          <a:prstGeom prst="rect">
            <a:avLst/>
          </a:prstGeom>
          <a:noFill/>
        </p:spPr>
      </p:pic>
      <p:pic>
        <p:nvPicPr>
          <p:cNvPr id="1028" name="Picture 4" descr="C:\Users\Красный Крест Пермь\Downloads\IMG-20230414-WA00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651896" y="4117978"/>
            <a:ext cx="2343138" cy="1757354"/>
          </a:xfrm>
          <a:prstGeom prst="rect">
            <a:avLst/>
          </a:prstGeom>
          <a:noFill/>
        </p:spPr>
      </p:pic>
      <p:pic>
        <p:nvPicPr>
          <p:cNvPr id="1029" name="Picture 5" descr="C:\Users\Красный Крест Пермь\Downloads\IMG-20230414-WA00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80458" y="5546738"/>
            <a:ext cx="1159658" cy="1546211"/>
          </a:xfrm>
          <a:prstGeom prst="rect">
            <a:avLst/>
          </a:prstGeom>
          <a:noFill/>
        </p:spPr>
      </p:pic>
      <p:pic>
        <p:nvPicPr>
          <p:cNvPr id="1030" name="Picture 6" descr="C:\Users\Красный Крест Пермь\Downloads\IMG-20230414-WA00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4376" y="4403730"/>
            <a:ext cx="2828195" cy="1590860"/>
          </a:xfrm>
          <a:prstGeom prst="rect">
            <a:avLst/>
          </a:prstGeom>
          <a:noFill/>
        </p:spPr>
      </p:pic>
      <p:pic>
        <p:nvPicPr>
          <p:cNvPr id="1031" name="Picture 7" descr="C:\Users\Красный Крест Пермь\Downloads\IMG-20230414-WA00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37054" y="4903796"/>
            <a:ext cx="1617649" cy="16176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964" y="331764"/>
            <a:ext cx="5643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ВСЕРОССИЙСКАЯ АКЦИЯ, ПРИУРОЧЕННАЯ 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 ДНЮ ПАМЯТИ УМЕРШИХ ОТ ВИЧ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402" y="1260458"/>
            <a:ext cx="7358114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 приурочена к Международному дню памяти жертв СПИД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Время проведения: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16 по  20 мая 2022 года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Каждое третье воскресенье мая традиционно проходит Международный день памяти жертв СПИД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канун этого дня Пермское региональное отделение РКК совместно с краевым центром по профилактике и борьбе со СПИД и инфекционными заболеваниями  и благотворительным фондом «Источник надежды»  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провели акцию в ТРК «Колизей»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Волонтеры напомнили о профилактических мероприятиях, позволяющих избежать заражения СПИД, и провели экспресс тестирование для всех желающих 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Красный Крест Пермь\Downloads\WhatsApp Image 2023-04-12 at 14.39.25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0392" y="1260458"/>
            <a:ext cx="2552699" cy="3403599"/>
          </a:xfrm>
          <a:prstGeom prst="rect">
            <a:avLst/>
          </a:prstGeom>
          <a:noFill/>
        </p:spPr>
      </p:pic>
      <p:pic>
        <p:nvPicPr>
          <p:cNvPr id="3075" name="Picture 3" descr="C:\Users\Красный Крест Пермь\Downloads\WhatsApp Image 2023-04-12 at 14.39.24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16" y="4403730"/>
            <a:ext cx="1817874" cy="2428892"/>
          </a:xfrm>
          <a:prstGeom prst="rect">
            <a:avLst/>
          </a:prstGeom>
          <a:noFill/>
        </p:spPr>
      </p:pic>
      <p:pic>
        <p:nvPicPr>
          <p:cNvPr id="3076" name="Picture 4" descr="C:\Users\Красный Крест Пермь\Downloads\WhatsApp Image 2023-04-12 at 14.39.2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4046" y="4260854"/>
            <a:ext cx="1976770" cy="2641196"/>
          </a:xfrm>
          <a:prstGeom prst="rect">
            <a:avLst/>
          </a:prstGeom>
          <a:noFill/>
        </p:spPr>
      </p:pic>
      <p:pic>
        <p:nvPicPr>
          <p:cNvPr id="8" name="Picture 2" descr="C:\Users\Красный Крест Пермь\Downloads\WhatsApp Image 2023-04-12 at 14.39.2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5814" y="4117978"/>
            <a:ext cx="2085208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526" y="1117582"/>
            <a:ext cx="628654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Донорская акция, приуроченная к Международному дню донору крови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проведения: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13-15 июня 2022 года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География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г. Пермь, г. Березники, г. Кунгур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преддверии Всемирного дня донора наши волонтеры вышли на улицы краевого центра, приглашая всех неравнодушных жителей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Прикамья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присоединиться к акции 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Путь донора»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13-14 июня в г. Кунгуре 78 человек сдали кровь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Не остались равнодушными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байкеры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МОТО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59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RU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Раздача тематические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флаеров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–  430 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Вручены сувениры и подарки – 100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Востановленно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звание «Почетный донор» – 3 чел.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Мы благодарны всем жителям края,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кто помогает сохранять неснижаемый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стратегический запас донорской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крови, вносит личный вклад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спасение человеческой жизни!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95238_image_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7516" y="1331896"/>
            <a:ext cx="2997994" cy="1998663"/>
          </a:xfrm>
          <a:prstGeom prst="rect">
            <a:avLst/>
          </a:prstGeom>
          <a:noFill/>
        </p:spPr>
      </p:pic>
      <p:pic>
        <p:nvPicPr>
          <p:cNvPr id="13314" name="Picture 2" descr="E:\Новая папка\Донорство\bIIWV71Bf5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94772" y="3546474"/>
            <a:ext cx="2071686" cy="2762248"/>
          </a:xfrm>
          <a:prstGeom prst="rect">
            <a:avLst/>
          </a:prstGeom>
          <a:noFill/>
        </p:spPr>
      </p:pic>
      <p:pic>
        <p:nvPicPr>
          <p:cNvPr id="13315" name="Picture 3" descr="E:\Новая папка\Донорство\JfZZpUUG5A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7186" y="4332292"/>
            <a:ext cx="1612327" cy="2151465"/>
          </a:xfrm>
          <a:prstGeom prst="rect">
            <a:avLst/>
          </a:prstGeom>
          <a:noFill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3070" y="2617780"/>
            <a:ext cx="1857388" cy="320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 descr="E:\Новая папка\Донорство\od9jPBGnGx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51302" y="5046672"/>
            <a:ext cx="1535901" cy="2047868"/>
          </a:xfrm>
          <a:prstGeom prst="rect">
            <a:avLst/>
          </a:prstGeom>
          <a:noFill/>
        </p:spPr>
      </p:pic>
      <p:pic>
        <p:nvPicPr>
          <p:cNvPr id="13318" name="Picture 6" descr="E:\Новая папка\Донорство\adrAZw1GWbU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51698" y="5332424"/>
            <a:ext cx="2119314" cy="158948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07964" y="331764"/>
            <a:ext cx="528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ВСЕРОССИЙСКАЯ АКЦИЯ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ПУТЬ ДОНОРА»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526" y="403202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ВСЕРОССИЙСКАЯ АКЦИЯ « ЗАПУСТИ СЕРДЦЕ»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36526" y="903268"/>
            <a:ext cx="70723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 приурочена к Всемирному дню «Запусти сердце»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проведения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5 октября 2022 года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География: г. Пермь, г. Соликамск, г.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Уинск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этот день школьники Соликамска 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Уинского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узнали много нового и интересного о сердечно-легочной реанимации (СЛР)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Опытные сертифицированные инструкторы по первой помощи Пермского РО РКК провели мастер-классы по СЛР в колледжах г. Перми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Самими активными стали студенты пермского краевого колледжа ОНИКС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5 октября прошли мероприятия в парке им. Горького г. Перми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В рамках акции проведено более 10 мастер-классов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КАЖДЫЙ ЧЕЛОВЕК в мире может СПАСТИ ЖИЗНЬ</a:t>
            </a:r>
            <a:r>
              <a:rPr lang="ru-RU" dirty="0" smtClean="0"/>
              <a:t> 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E:\Новая папка\Запусти сердце\FAWk8YnVG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3334" y="1260458"/>
            <a:ext cx="2177650" cy="2903533"/>
          </a:xfrm>
          <a:prstGeom prst="rect">
            <a:avLst/>
          </a:prstGeom>
          <a:noFill/>
        </p:spPr>
      </p:pic>
      <p:pic>
        <p:nvPicPr>
          <p:cNvPr id="51203" name="Picture 3" descr="E:\Новая папка\Запусти сердце\KWscPcuaWH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3070" y="3546474"/>
            <a:ext cx="2730810" cy="2049476"/>
          </a:xfrm>
          <a:prstGeom prst="rect">
            <a:avLst/>
          </a:prstGeom>
          <a:noFill/>
        </p:spPr>
      </p:pic>
      <p:pic>
        <p:nvPicPr>
          <p:cNvPr id="51204" name="Picture 4" descr="E:\Новая папка\Запусти сердце\UA6NCZ69M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0392" y="5046672"/>
            <a:ext cx="2728369" cy="2046277"/>
          </a:xfrm>
          <a:prstGeom prst="rect">
            <a:avLst/>
          </a:prstGeom>
          <a:noFill/>
        </p:spPr>
      </p:pic>
      <p:pic>
        <p:nvPicPr>
          <p:cNvPr id="51205" name="Picture 5" descr="E:\Новая папка\Запусти сердце\xcfyuLOE82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402" y="4903795"/>
            <a:ext cx="1570427" cy="2093902"/>
          </a:xfrm>
          <a:prstGeom prst="rect">
            <a:avLst/>
          </a:prstGeom>
          <a:noFill/>
        </p:spPr>
      </p:pic>
      <p:pic>
        <p:nvPicPr>
          <p:cNvPr id="51206" name="Picture 6" descr="E:\Новая папка\Запусти сердце\yEemYiHrp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51104" y="4879855"/>
            <a:ext cx="1589490" cy="2117905"/>
          </a:xfrm>
          <a:prstGeom prst="rect">
            <a:avLst/>
          </a:prstGeom>
          <a:noFill/>
        </p:spPr>
      </p:pic>
      <p:pic>
        <p:nvPicPr>
          <p:cNvPr id="51207" name="Picture 7" descr="E:\Новая папка\Запусти сердце\STshCOCBiV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1368" y="4879982"/>
            <a:ext cx="1570427" cy="20939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964" y="546078"/>
            <a:ext cx="5072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ВСЕРОССИЙСКАЯ АКЦИЯ ПОПУЛИРИЗАЦИИ ДОНОРСТВА КОСТНОГО МОЗГА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9402" y="2903532"/>
            <a:ext cx="750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7964" y="1474772"/>
            <a:ext cx="778674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 приуроченная ко Всемирному дню донора косного мозга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Время проведения: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12 – 17 сентября 2022 года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Партнеры акции: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Фонд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Дедморозим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», Общероссийская общественная организация инвалидов Всероссийское общество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онкогематологии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«Содействие»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Красный Крест Пермь\Downloads\rCUvVfTvX0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632" y="5260986"/>
            <a:ext cx="2418805" cy="1814104"/>
          </a:xfrm>
          <a:prstGeom prst="rect">
            <a:avLst/>
          </a:prstGeom>
          <a:noFill/>
        </p:spPr>
      </p:pic>
      <p:pic>
        <p:nvPicPr>
          <p:cNvPr id="2052" name="Picture 4" descr="C:\Users\Красный Крест Пермь\Downloads\7qbJ6VVsDY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9086" y="1403334"/>
            <a:ext cx="1782347" cy="2692216"/>
          </a:xfrm>
          <a:prstGeom prst="rect">
            <a:avLst/>
          </a:prstGeom>
          <a:noFill/>
        </p:spPr>
      </p:pic>
      <p:pic>
        <p:nvPicPr>
          <p:cNvPr id="2053" name="Picture 5" descr="C:\Users\Красный Крест Пермь\Downloads\KAAqSZ8MxQ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0326" y="3546474"/>
            <a:ext cx="2633118" cy="1974839"/>
          </a:xfrm>
          <a:prstGeom prst="rect">
            <a:avLst/>
          </a:prstGeom>
          <a:noFill/>
        </p:spPr>
      </p:pic>
      <p:pic>
        <p:nvPicPr>
          <p:cNvPr id="2054" name="Picture 6" descr="C:\Users\Красный Крест Пермь\Downloads\i81iK4D8fF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80590" y="4903796"/>
            <a:ext cx="1376870" cy="20797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36526" y="2832094"/>
            <a:ext cx="83582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12 сентября в Центре городской культуры в рамках ежегодной акции «Культура донорства» сотрудники Пермского отделения Российского Красного Креста провели мероприятие «Живая встреча»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Координаторы по направлению «Донорство ума» благотворительного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фонда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Дедморозим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поделились успешным опытом привлечения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потенциальных доноров костного мозга из Пермского края в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Национальный регистр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Председатель Пермского РО РКК, Н. В. Гуревич, рассказала о важности популяризации донорства костного мозга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Региональный представитель Общероссийской общественной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организации инвалидов Всероссийское общество </a:t>
            </a:r>
          </a:p>
          <a:p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онкогематологии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“Содействие”, С. А.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Намитова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вдохновила на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новые шаги и действия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Волонтеры Пермского РО РКК провели просветительские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беседы со студентами ПГНИУ на тему донорства костного мозга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Розданы тематические листовки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964" y="403202"/>
            <a:ext cx="5500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«ЧЕМПИОНАТ ПО ПЕРВОЙ ПОМОЩИ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СРЕДИ ШКОЛЬНИКОВ»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0840" y="5403862"/>
            <a:ext cx="5643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ПОБЕДИТЕЛИ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место -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ТО «Созвездие" отряд ЮИД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Юспас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 место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МАОУ ДО «ДЮЦ «Импульс»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 место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МАОУ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Фроловская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средняя школа Навигатор» 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579402" y="1403335"/>
            <a:ext cx="82868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проведения: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26 ноября 2022 года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Организаторы: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Общероссийская общественная организация «Российский Красный Крест»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Место проведения: «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Учебно-методический центр по гражданской обороне и чрезвычайным ситуациям Пермского края» по адресу: г. Пермь, ул. Плеханова, 41Б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Партнеры:</a:t>
            </a:r>
            <a:r>
              <a:rPr lang="ru-RU" dirty="0" smtClean="0"/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Министерство территориальной безопасности Пермского края,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Волонтеры-медики,  Учебно-методический центр по гражданской обороне и чрезвычайным ситуациям Пермского края</a:t>
            </a:r>
          </a:p>
          <a:p>
            <a:r>
              <a:rPr lang="ru-RU" dirty="0" smtClean="0"/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Судейская коллегия: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9 человек,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Оргкомитет: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5 человек,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Волонтеры: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11 человек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Участники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36 школьников из 8 команд: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МАОУ ДО «ДЮЦ «Импульс», МАОУ «Средняя общеобразовательная школа № 81», МАОУ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Фроловская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средняя школа Навигатор»,   МАОУ «Средняя общеобразовательная школа № 101»,  МАОУ «Средняя общеобразовательная школа 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№ 24», МАОУ «СОШ № 32 им.Г.А.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Сборщикова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»,  МАОУ «СОШ № 30»</a:t>
            </a: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ТО «Созвездие" отряд ЮИД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Юспас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Красный Крест Пермь\Desktop\Е.Л\Публичный  отчет НКО\ПЕРВАЯ ПОМОЩЬ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23334" y="1403334"/>
            <a:ext cx="2224767" cy="1664659"/>
          </a:xfrm>
          <a:prstGeom prst="rect">
            <a:avLst/>
          </a:prstGeom>
          <a:noFill/>
        </p:spPr>
      </p:pic>
      <p:pic>
        <p:nvPicPr>
          <p:cNvPr id="6147" name="Picture 3" descr="C:\Users\Красный Крест Пермь\Desktop\Е.Л\Публичный  отчет НКО\ПЕРВАЯ ПОМОЩЬ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23004" y="5403862"/>
            <a:ext cx="2156865" cy="1617649"/>
          </a:xfrm>
          <a:prstGeom prst="rect">
            <a:avLst/>
          </a:prstGeom>
          <a:noFill/>
        </p:spPr>
      </p:pic>
      <p:pic>
        <p:nvPicPr>
          <p:cNvPr id="6148" name="Picture 4" descr="C:\Users\Красный Крест Пермь\Desktop\Е.Л\Публичный  отчет НКО\ПЕРВАЯ ПОМОЩЬ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94772" y="3332160"/>
            <a:ext cx="2156865" cy="1617649"/>
          </a:xfrm>
          <a:prstGeom prst="rect">
            <a:avLst/>
          </a:prstGeom>
          <a:noFill/>
        </p:spPr>
      </p:pic>
      <p:pic>
        <p:nvPicPr>
          <p:cNvPr id="6149" name="Picture 5" descr="C:\Users\Красный Крест Пермь\Desktop\Е.Л\Публичный  отчет НКО\ПЕРВАЯ ПОМОЩЬ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94772" y="5332424"/>
            <a:ext cx="2156865" cy="16176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402" y="403202"/>
            <a:ext cx="5786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ВСЕРОСИЙССКАЯ АКЦИЯ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«ДЕНЬ БОРЬБЫ С ВИЧ-ИНФЕКЦИЕЙ»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36526" y="4189416"/>
            <a:ext cx="657229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РЕЗУЛЬТАТЫ ВЫПОЛНЕНИЯ  АКЦИИ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 время проведения акции организовано анонимное экспресс-тестирование для населения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Выдано тест систем 310 штук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Прошли экспресс тестирование – 76 человек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Роздано просветительских листовок  более 200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Красный Крест активно работает для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противодействия распространения ВИЧ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инфекции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Прикамье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поддержке людей,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затронутых этой болезнью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5088" y="903268"/>
            <a:ext cx="7358114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 приурочена ко Всемирному дню борьбы со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СПИДом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Время проведения акции: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 по 5 декабря 2022 года на нескольких площадках Пермского края под девизом «Время для равенства» 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г. Пермь в ПГНИУ и торговом развлекательном центре «Колизей-Атриум»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г. Краснокамск в магазине «Пятерочка» по адресу Энтузиастов, 22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г. Березники в отделении Красного Креста по адресу Советский пр., 32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г. Соликамск в торговом центре «Молодежный»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Покча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медицинском кабинете АНО ДСУ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Благолетие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Партнеры: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ГКУЗ «ПКЦ СПИД», ГБУЗ ПК «КФМЦ», БФ «Источник надежды», Центр общественного здоровья и медицинской профилактики,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Волонтеры фонда «Территория успеха»</a:t>
            </a:r>
          </a:p>
        </p:txBody>
      </p:sp>
      <p:pic>
        <p:nvPicPr>
          <p:cNvPr id="10241" name="Picture 1" descr="E:\Новая папка\Межд.ДеньСпид\diCe4TEiu1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16" y="1403334"/>
            <a:ext cx="3047048" cy="2032666"/>
          </a:xfrm>
          <a:prstGeom prst="rect">
            <a:avLst/>
          </a:prstGeom>
          <a:noFill/>
        </p:spPr>
      </p:pic>
      <p:pic>
        <p:nvPicPr>
          <p:cNvPr id="10242" name="Picture 2" descr="E:\Новая папка\Межд.ДеньСпид\yavF34BqwI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6012" y="3332160"/>
            <a:ext cx="2737484" cy="1824990"/>
          </a:xfrm>
          <a:prstGeom prst="rect">
            <a:avLst/>
          </a:prstGeom>
          <a:noFill/>
        </p:spPr>
      </p:pic>
      <p:pic>
        <p:nvPicPr>
          <p:cNvPr id="10243" name="Picture 3" descr="E:\Новая папка\Туберкулез\FFtSDvIdk3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4508" y="4689482"/>
            <a:ext cx="2514055" cy="1885541"/>
          </a:xfrm>
          <a:prstGeom prst="rect">
            <a:avLst/>
          </a:prstGeom>
          <a:noFill/>
        </p:spPr>
      </p:pic>
      <p:pic>
        <p:nvPicPr>
          <p:cNvPr id="10244" name="Picture 4" descr="E:\Новая папка\Туберкулез\_VzgG45XTB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6210" y="5332424"/>
            <a:ext cx="2041202" cy="1529526"/>
          </a:xfrm>
          <a:prstGeom prst="rect">
            <a:avLst/>
          </a:prstGeom>
          <a:noFill/>
        </p:spPr>
      </p:pic>
      <p:pic>
        <p:nvPicPr>
          <p:cNvPr id="10246" name="Picture 6" descr="E:\Новая папка\ВИЧ\5qcQ0hRUpX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9996" y="5403862"/>
            <a:ext cx="2228303" cy="16712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526" y="260326"/>
            <a:ext cx="5715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ПРИНЯЛИ УЧАСТИЕ В ПРОЕКТАХ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6526" y="688954"/>
            <a:ext cx="6000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ВЫПОЛНЕНИЕ ЗАЯВОК И ОКАЗАНИЕ ГУМАНИТАРНОЙ ПОМОЩИ «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МЫВМЕСТЕ»</a:t>
            </a:r>
          </a:p>
        </p:txBody>
      </p:sp>
      <p:pic>
        <p:nvPicPr>
          <p:cNvPr id="4098" name="Picture 2" descr="C:\Users\Красный Крест Пермь\Downloads\IMG-20211203-WA000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16" y="1189020"/>
            <a:ext cx="2076817" cy="2101046"/>
          </a:xfrm>
          <a:prstGeom prst="rect">
            <a:avLst/>
          </a:prstGeom>
          <a:noFill/>
        </p:spPr>
      </p:pic>
      <p:pic>
        <p:nvPicPr>
          <p:cNvPr id="9217" name="Picture 1" descr="E:\Новая папка\СВО_Беженцы\7i7c2XAU8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6144" y="2903532"/>
            <a:ext cx="2634478" cy="1975186"/>
          </a:xfrm>
          <a:prstGeom prst="rect">
            <a:avLst/>
          </a:prstGeom>
          <a:noFill/>
        </p:spPr>
      </p:pic>
      <p:pic>
        <p:nvPicPr>
          <p:cNvPr id="9218" name="Picture 2" descr="E:\Новая папка\СВО_Беженцы\hGOekmwEL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402" y="4713294"/>
            <a:ext cx="1641865" cy="2189153"/>
          </a:xfrm>
          <a:prstGeom prst="rect">
            <a:avLst/>
          </a:prstGeom>
          <a:noFill/>
        </p:spPr>
      </p:pic>
      <p:pic>
        <p:nvPicPr>
          <p:cNvPr id="9219" name="Picture 3" descr="E:\Новая папка\СВО_Беженцы\i8TzOqhXC_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6790" y="4975234"/>
            <a:ext cx="2537868" cy="1903401"/>
          </a:xfrm>
          <a:prstGeom prst="rect">
            <a:avLst/>
          </a:prstGeom>
          <a:noFill/>
        </p:spPr>
      </p:pic>
      <p:pic>
        <p:nvPicPr>
          <p:cNvPr id="9220" name="Picture 4" descr="E:\Новая папка\СВО_Беженцы\-vWiI3gInU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66078" y="4903796"/>
            <a:ext cx="2537868" cy="1903401"/>
          </a:xfrm>
          <a:prstGeom prst="rect">
            <a:avLst/>
          </a:prstGeom>
          <a:noFill/>
        </p:spPr>
      </p:pic>
      <p:pic>
        <p:nvPicPr>
          <p:cNvPr id="9221" name="Picture 5" descr="E:\Новая папка\СВО_Беженцы\sjZSWgHZ8s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51434" y="4975234"/>
            <a:ext cx="2514056" cy="188554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93650" y="1331896"/>
            <a:ext cx="814393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Председатель ПРО КРР Н. В. Гуревич приняла участи в заседании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регионального штаба «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МЫ ВМЕСТЕ», на котором было объявлено о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создании единого центра для помощи семьям призванных в армию в рамках частичной мобилизации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 формировании гуманитарного конвоя не осталось в стороне и пермское региональное отделение Красного креста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Полторы тонны воды, туалетная бумага, средства гигиены, мед, теплые вещи отправились  в учебные центры для мобилизованных пермяков </a:t>
            </a:r>
          </a:p>
          <a:p>
            <a:pPr>
              <a:buFont typeface="Wingdings" pitchFamily="2" charset="2"/>
              <a:buChar char="Ø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Пермское РО КРР благодарит коллективы: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интернет-магазина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«Все инструменты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ру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», «МРСК Урал» -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Пермэнерго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Пермскую ГРЭС, пчеловодов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Оханского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района и всех, кто не остался равнодушным за гуманитарную помощь </a:t>
            </a:r>
            <a:r>
              <a:rPr lang="ru-RU" sz="1600" dirty="0" smtClean="0"/>
              <a:t>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для участников  СВО, их семей, жителям в зоне военных действий и вынужденным переселенцам с Украины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CAB8689-79F8-43ED-A24C-4A39CCAE7321}"/>
              </a:ext>
            </a:extLst>
          </p:cNvPr>
          <p:cNvSpPr txBox="1"/>
          <p:nvPr/>
        </p:nvSpPr>
        <p:spPr>
          <a:xfrm>
            <a:off x="372044" y="593576"/>
            <a:ext cx="5551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ОБ ОРГАНИЗАЦИИ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567FE4-8211-4921-A857-EBC8FA69D019}"/>
              </a:ext>
            </a:extLst>
          </p:cNvPr>
          <p:cNvSpPr txBox="1"/>
          <p:nvPr/>
        </p:nvSpPr>
        <p:spPr>
          <a:xfrm>
            <a:off x="346842" y="1716260"/>
            <a:ext cx="6699270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 5902700666, КПП 590201001, ОГРН 1025900002040,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614000, г.Пермь, ул.Ленина, д.15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8-912-48-27-315, (342) 212-84-16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https://redcross59.ru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СОЦСЕТИ: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https://vk.com/redcrossperm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https://t.me/s/redcrossperm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6F0BE6E-C345-4B09-9FD6-9F7BD762F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30" y="2978144"/>
            <a:ext cx="7236804" cy="4018555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66276" y="1331896"/>
            <a:ext cx="864645" cy="124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338990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6526" y="903268"/>
            <a:ext cx="57864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ЦИФРОВАЯ МЕДИЦИНА НА БЛАГО ЗДОРОВЬЯ ВЕТЕРАНОВ «СОДЕЙСТВИЕ»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проведения: с октября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2022 по февраль 2023 года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Организаторы: НКО ФОНД «Содействие»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Место проведение: г. Большая Соснова, г. Частые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целях заботы и самоконтроля здоровья участники получили знания по использованию цифровых медицинских приборов. Приобретенные знания позволят жителям отдаленных территориях во время обратиться за медицинской помощью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Проведены: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занятия с охватом 30 человек 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 дыхательной гимнастике с использованием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пульсоксиметров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пикфлоуметров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для исследования наполнения кислородом и внешнего дыхания  - 4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лекции эндокринолога «Жизнь с диабетом и физические нагрузки - 3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Передано: 20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глюкометров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«Сателлит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Экспрес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»; 2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пульсоксиметра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никфлоуметра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7964" y="260326"/>
            <a:ext cx="5572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ПРИНЯЛИ УЧАСТИЕ В ПРОЕКТАХ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3268" y="3046408"/>
            <a:ext cx="2639500" cy="3238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5946" y="1546210"/>
            <a:ext cx="2141097" cy="231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5814" y="4975234"/>
            <a:ext cx="2919150" cy="181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402" y="403202"/>
            <a:ext cx="5000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РЕЗУЛЬТАТЫ ДЕЯТЕЛЬНОСТИ ПРОООО «РКК» В 2022 ГОДУ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3716" y="1189020"/>
            <a:ext cx="36433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Реализовано:  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программ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грантов 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акций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участие в проектах 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8492" y="1546210"/>
            <a:ext cx="71438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1186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314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676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17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76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3000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310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5906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22278" y="2689218"/>
            <a:ext cx="392909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Проведено: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просветительских мероприятий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мастер-классов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консультаций, в т.ч.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278" y="3903664"/>
            <a:ext cx="35719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Подготовлено: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тренер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инструктор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сиделок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3716" y="5118110"/>
            <a:ext cx="34290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Розданы: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буклетов, листовок,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флаеров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тест систем на ВИЧ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гуманитарной помощи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1500" y="1260458"/>
            <a:ext cx="4214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Открытие: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учебных центров 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подготовка местных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отделений РКК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 городах Чайковский, Оханск, Частые, Лысьва, Краснокамск, п.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Покча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09218" y="1546209"/>
            <a:ext cx="7143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3868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2252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1296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3420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2320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2403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1500" y="2689218"/>
            <a:ext cx="32147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Обучено: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студентов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школьников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взрослых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51500" y="3832226"/>
            <a:ext cx="36433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Получили помощь: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социально-психологическую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социально-медицинскую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гуманитарную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80062" y="5260986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Доноры косного мозга   1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Доноры крови  более   100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Волонтеров   -  83            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1038" y="6546870"/>
            <a:ext cx="535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БЛАГОПОЛУЧАТЕЛЕЙ   -   19 120 человек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964" y="403202"/>
            <a:ext cx="66437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ОТЧЕТ О ФИНАНСОВЫХ РЕЗУЛЬТАТАХ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ПРОООО «РКК» В 2022 ГОДУ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402" y="1760524"/>
            <a:ext cx="850112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ПОСТУПЛЕНИЯ                                              – 9 191 ТЫС. РУБ.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БЮДЖЕТ СУБЬЕКТОВ РФ                                     – 3 774 ТЫС. РУБ.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БЮДЖЕТ СУБЬЕКТА ПК                                        – 1 031 ТЫС. РУБ.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ГРАНТЫ                                                                        –    750 ТЫС. РУБ.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БЛАГОТВОРИТЕЛЬНОСТЬ                                    – 3 636 ТЫС. РУБ.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(В Т.Ч. ЮР.ЛИЦА – 2 601 ТЫС. РУБ. И ФИЗ.ЛИЦА – 1 035 ТЫС.РУБ)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РАСХОДЫ                                                             – 7 416  ТЫС. РУБ.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ОПЛАТА ТРУДА И СТРАХОВЫЕ ВЗНОСЫ          – 3 142 ТЫС. РУБ.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НАЛОГИ И ОБЯЗАТЕЛЬНЫЕ ПЛАТЕЖИ             –      54 ТЫС. РУБ.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АДМИНИСТРАТИВНЫЕ РАСХОДЫ                        – 1 297 ТЫС. РУБ.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РАСХОДЫ ПО ПРОГРАММАМ И АКЦИЯМ          – 2 923 ТЫС. РУБ.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ОСТАТОК НА 01.01.2023 ГОД –  774 ТЫС. РУБ.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6210" y="1046144"/>
            <a:ext cx="1832418" cy="263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8610" y="1198544"/>
            <a:ext cx="1832418" cy="263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402" y="331764"/>
            <a:ext cx="5000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  <a:r>
              <a:rPr lang="ru-RU" sz="2400" dirty="0" smtClean="0"/>
              <a:t>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ПРОООО «РКК» В 2022 ГОДУ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08030" y="1903400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3202" y="2832094"/>
            <a:ext cx="2284536" cy="331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5154" y="1260458"/>
            <a:ext cx="2214578" cy="336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5616" y="1617648"/>
            <a:ext cx="2252500" cy="334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51104" y="4046540"/>
            <a:ext cx="1854496" cy="22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4376" y="4832358"/>
            <a:ext cx="1817378" cy="150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1434" y="5546738"/>
            <a:ext cx="1278791" cy="42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964" y="546078"/>
            <a:ext cx="5572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ДЕЯТЕЛЬНОСТИ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ПРОООО «РКК» В 2023 ГОДУ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964" y="1474772"/>
            <a:ext cx="100013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Продолжить работу по 5 значимым программам Российского Красного Креста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Развивать и пропагандировать обучение населения правилам оказания первой помощи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Совершенствовать обслуживания людей с нарушением самообслуживания и внедрять принципы долговременного ухода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Пропагандировать Донорство крови и косного мозга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Проводить просветительские мероприятия и школы в области профилактики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tbs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Vich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инфекции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Развивать психосоциальное сопровождение различных социальных групп</a:t>
            </a:r>
          </a:p>
          <a:p>
            <a:pPr marL="457200" indent="-457200">
              <a:buAutoNum type="arabicPeriod" startAt="2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Участвовать в Всероссийских акциях, направленных на сохранения здоровья</a:t>
            </a:r>
          </a:p>
          <a:p>
            <a:pPr marL="457200" indent="-457200">
              <a:buAutoNum type="arabicPeriod" startAt="2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Развивать волонтерское движение в рамках деятельности РКК</a:t>
            </a:r>
          </a:p>
          <a:p>
            <a:pPr marL="457200" indent="-457200">
              <a:buAutoNum type="arabicPeriod" startAt="2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Развивать количество местных отделений на территории Пермского края</a:t>
            </a:r>
          </a:p>
          <a:p>
            <a:pPr marL="457200" indent="-457200">
              <a:buAutoNum type="arabicPeriod" startAt="2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Продолжить гуманитарную деятельность</a:t>
            </a:r>
          </a:p>
          <a:p>
            <a:pPr marL="457200" indent="-457200">
              <a:buAutoNum type="arabicPeriod" startAt="2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Подготовить благотворительное мероприятие в часть 155 -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летия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Пермского Регионального отделения Российского Красного Креста</a:t>
            </a:r>
          </a:p>
          <a:p>
            <a:pPr marL="457200" indent="-457200">
              <a:buAutoNum type="arabicPeriod" startAt="7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Принять участие в конкурсах проектов  благотворительных </a:t>
            </a:r>
          </a:p>
          <a:p>
            <a:pPr marL="457200" indent="-4572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фондов, в т.ч. 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президентских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грантах</a:t>
            </a:r>
          </a:p>
          <a:p>
            <a:pPr marL="457200" indent="-457200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840" y="1903400"/>
            <a:ext cx="9630811" cy="37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05E9B6-FFBE-4A29-9704-B8C56E07B476}"/>
              </a:ext>
            </a:extLst>
          </p:cNvPr>
          <p:cNvSpPr txBox="1"/>
          <p:nvPr/>
        </p:nvSpPr>
        <p:spPr>
          <a:xfrm>
            <a:off x="550967" y="438903"/>
            <a:ext cx="4801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ДЕЯТЕЛЬНОСТИ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5FE4913-4712-4452-8564-9602E700F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8" y="1065524"/>
            <a:ext cx="4536534" cy="57886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D60DC8B-1F1C-4229-AE72-5044D4A42D9F}"/>
              </a:ext>
            </a:extLst>
          </p:cNvPr>
          <p:cNvSpPr txBox="1"/>
          <p:nvPr/>
        </p:nvSpPr>
        <p:spPr>
          <a:xfrm>
            <a:off x="3241405" y="2977757"/>
            <a:ext cx="1045719" cy="253916"/>
          </a:xfrm>
          <a:prstGeom prst="rect">
            <a:avLst/>
          </a:prstGeom>
          <a:ln w="95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СОЛИКАМСК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B3BD563-A472-48EA-B26C-EEFA07E17D2F}"/>
              </a:ext>
            </a:extLst>
          </p:cNvPr>
          <p:cNvSpPr txBox="1"/>
          <p:nvPr/>
        </p:nvSpPr>
        <p:spPr>
          <a:xfrm>
            <a:off x="3241405" y="3247326"/>
            <a:ext cx="1008112" cy="253916"/>
          </a:xfrm>
          <a:prstGeom prst="rect">
            <a:avLst/>
          </a:prstGeom>
          <a:ln w="95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БЕРЕЗНИКИ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D617BD-A4D7-4F4D-B181-DEC5311530CA}"/>
              </a:ext>
            </a:extLst>
          </p:cNvPr>
          <p:cNvSpPr txBox="1"/>
          <p:nvPr/>
        </p:nvSpPr>
        <p:spPr>
          <a:xfrm>
            <a:off x="2936856" y="4714620"/>
            <a:ext cx="757211" cy="253916"/>
          </a:xfrm>
          <a:prstGeom prst="rect">
            <a:avLst/>
          </a:prstGeom>
          <a:ln w="95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ПЕРМЬ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DE6436A-A3AA-4685-B323-C7B26A9DB232}"/>
              </a:ext>
            </a:extLst>
          </p:cNvPr>
          <p:cNvSpPr txBox="1"/>
          <p:nvPr/>
        </p:nvSpPr>
        <p:spPr>
          <a:xfrm>
            <a:off x="1772038" y="6059016"/>
            <a:ext cx="1152128" cy="253916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ЧАЙКОВСКИЙ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859B834-17FE-4D6D-B2B3-53313D58142A}"/>
              </a:ext>
            </a:extLst>
          </p:cNvPr>
          <p:cNvSpPr txBox="1"/>
          <p:nvPr/>
        </p:nvSpPr>
        <p:spPr>
          <a:xfrm>
            <a:off x="2410200" y="2189961"/>
            <a:ext cx="874515" cy="253916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ЧЕРДЫНЬ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FD2A69D-CF2B-43AB-9013-F9BBE28DC0E7}"/>
              </a:ext>
            </a:extLst>
          </p:cNvPr>
          <p:cNvSpPr txBox="1"/>
          <p:nvPr/>
        </p:nvSpPr>
        <p:spPr>
          <a:xfrm>
            <a:off x="3353146" y="2196012"/>
            <a:ext cx="1466177" cy="253916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КРАСНОВИШЕРСК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97F04DB-9E56-4CEF-86E9-1FE01AFAC777}"/>
              </a:ext>
            </a:extLst>
          </p:cNvPr>
          <p:cNvSpPr txBox="1"/>
          <p:nvPr/>
        </p:nvSpPr>
        <p:spPr>
          <a:xfrm>
            <a:off x="2806244" y="5348619"/>
            <a:ext cx="698161" cy="253916"/>
          </a:xfrm>
          <a:prstGeom prst="rect">
            <a:avLst/>
          </a:prstGeom>
          <a:ln w="952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КУНГУР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8CCAE92-0E03-48BC-AE1B-67C986349535}"/>
              </a:ext>
            </a:extLst>
          </p:cNvPr>
          <p:cNvSpPr txBox="1"/>
          <p:nvPr/>
        </p:nvSpPr>
        <p:spPr>
          <a:xfrm>
            <a:off x="2014156" y="5079030"/>
            <a:ext cx="792088" cy="253916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ОХАНСК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FD3BA70-DE79-41AA-A9C1-07837C117CD6}"/>
              </a:ext>
            </a:extLst>
          </p:cNvPr>
          <p:cNvSpPr txBox="1"/>
          <p:nvPr/>
        </p:nvSpPr>
        <p:spPr>
          <a:xfrm>
            <a:off x="2668022" y="4442702"/>
            <a:ext cx="1233385" cy="253916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КРАСНОКАМСК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ED250FDF-A098-43E3-9388-2BC05047E3FF}"/>
              </a:ext>
            </a:extLst>
          </p:cNvPr>
          <p:cNvSpPr/>
          <p:nvPr/>
        </p:nvSpPr>
        <p:spPr>
          <a:xfrm>
            <a:off x="3432425" y="2401950"/>
            <a:ext cx="71980" cy="72008"/>
          </a:xfrm>
          <a:prstGeom prst="ellipse">
            <a:avLst/>
          </a:prstGeom>
          <a:solidFill>
            <a:srgbClr val="C000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C7B6CF41-5B23-439D-B025-F86A97F76795}"/>
              </a:ext>
            </a:extLst>
          </p:cNvPr>
          <p:cNvSpPr/>
          <p:nvPr/>
        </p:nvSpPr>
        <p:spPr>
          <a:xfrm>
            <a:off x="3150621" y="2404877"/>
            <a:ext cx="71980" cy="72008"/>
          </a:xfrm>
          <a:prstGeom prst="ellipse">
            <a:avLst/>
          </a:prstGeom>
          <a:solidFill>
            <a:srgbClr val="C000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64897F7F-1C87-42BE-A14C-D406449A1FF1}"/>
              </a:ext>
            </a:extLst>
          </p:cNvPr>
          <p:cNvSpPr/>
          <p:nvPr/>
        </p:nvSpPr>
        <p:spPr>
          <a:xfrm>
            <a:off x="3334027" y="3193320"/>
            <a:ext cx="71980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8437D62B-11A2-4C60-96BB-E35AE91EF5B2}"/>
              </a:ext>
            </a:extLst>
          </p:cNvPr>
          <p:cNvSpPr/>
          <p:nvPr/>
        </p:nvSpPr>
        <p:spPr>
          <a:xfrm>
            <a:off x="3339143" y="3467232"/>
            <a:ext cx="71980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ADDB7FE4-3B58-49CF-A572-5D8B194F631C}"/>
              </a:ext>
            </a:extLst>
          </p:cNvPr>
          <p:cNvSpPr/>
          <p:nvPr/>
        </p:nvSpPr>
        <p:spPr>
          <a:xfrm>
            <a:off x="2735732" y="4669817"/>
            <a:ext cx="71980" cy="72008"/>
          </a:xfrm>
          <a:prstGeom prst="ellipse">
            <a:avLst/>
          </a:prstGeom>
          <a:solidFill>
            <a:srgbClr val="C000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2C93CD96-F3F5-4AFE-9CF9-418EBA7392D5}"/>
              </a:ext>
            </a:extLst>
          </p:cNvPr>
          <p:cNvSpPr/>
          <p:nvPr/>
        </p:nvSpPr>
        <p:spPr>
          <a:xfrm>
            <a:off x="2924166" y="4791017"/>
            <a:ext cx="99642" cy="10112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6A0CA8BB-6EED-4CAC-ABD8-01113907BCB9}"/>
              </a:ext>
            </a:extLst>
          </p:cNvPr>
          <p:cNvSpPr/>
          <p:nvPr/>
        </p:nvSpPr>
        <p:spPr>
          <a:xfrm>
            <a:off x="2123678" y="5043026"/>
            <a:ext cx="71980" cy="72008"/>
          </a:xfrm>
          <a:prstGeom prst="ellipse">
            <a:avLst/>
          </a:prstGeom>
          <a:solidFill>
            <a:srgbClr val="C000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462EAB57-1FF1-40CB-9BDE-D6B70ACC446A}"/>
              </a:ext>
            </a:extLst>
          </p:cNvPr>
          <p:cNvSpPr/>
          <p:nvPr/>
        </p:nvSpPr>
        <p:spPr>
          <a:xfrm>
            <a:off x="3468415" y="5439573"/>
            <a:ext cx="71980" cy="7200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7B3FCBD9-1194-4D6F-B5FD-6C703AC9B4D8}"/>
              </a:ext>
            </a:extLst>
          </p:cNvPr>
          <p:cNvSpPr/>
          <p:nvPr/>
        </p:nvSpPr>
        <p:spPr>
          <a:xfrm>
            <a:off x="1835646" y="6023012"/>
            <a:ext cx="71980" cy="72008"/>
          </a:xfrm>
          <a:prstGeom prst="ellipse">
            <a:avLst/>
          </a:prstGeom>
          <a:solidFill>
            <a:srgbClr val="C000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91A35F7-3442-4340-89E7-BBEE85E4CFF4}"/>
              </a:ext>
            </a:extLst>
          </p:cNvPr>
          <p:cNvSpPr txBox="1"/>
          <p:nvPr/>
        </p:nvSpPr>
        <p:spPr>
          <a:xfrm>
            <a:off x="5437186" y="1331896"/>
            <a:ext cx="5500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отделения ПРОООО «РКК»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Пермского края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059A87FC-B953-48B3-8FEC-C064C5CD2863}"/>
              </a:ext>
            </a:extLst>
          </p:cNvPr>
          <p:cNvSpPr txBox="1"/>
          <p:nvPr/>
        </p:nvSpPr>
        <p:spPr>
          <a:xfrm>
            <a:off x="1571934" y="5500758"/>
            <a:ext cx="792088" cy="253916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ЧАСТЫЕ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24260D57-85C3-4AE8-997A-E6D06CA77EF3}"/>
              </a:ext>
            </a:extLst>
          </p:cNvPr>
          <p:cNvSpPr/>
          <p:nvPr/>
        </p:nvSpPr>
        <p:spPr>
          <a:xfrm>
            <a:off x="2292042" y="5475577"/>
            <a:ext cx="71980" cy="72008"/>
          </a:xfrm>
          <a:prstGeom prst="ellipse">
            <a:avLst/>
          </a:prstGeom>
          <a:solidFill>
            <a:srgbClr val="C000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320A2DEE-D737-4A87-9702-B101649FBE26}"/>
              </a:ext>
            </a:extLst>
          </p:cNvPr>
          <p:cNvSpPr txBox="1"/>
          <p:nvPr/>
        </p:nvSpPr>
        <p:spPr>
          <a:xfrm>
            <a:off x="3771590" y="4727125"/>
            <a:ext cx="803309" cy="253916"/>
          </a:xfrm>
          <a:prstGeom prst="rect">
            <a:avLst/>
          </a:prstGeom>
          <a:ln w="9525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ЛЫСЬВА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B820BDE9-96A8-4D5A-B362-D754ED0E5141}"/>
              </a:ext>
            </a:extLst>
          </p:cNvPr>
          <p:cNvSpPr/>
          <p:nvPr/>
        </p:nvSpPr>
        <p:spPr>
          <a:xfrm>
            <a:off x="3834171" y="4715353"/>
            <a:ext cx="71980" cy="72008"/>
          </a:xfrm>
          <a:prstGeom prst="ellipse">
            <a:avLst/>
          </a:prstGeom>
          <a:solidFill>
            <a:srgbClr val="C0000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FD60AD2-1824-400E-9386-5A91B9593F84}"/>
              </a:ext>
            </a:extLst>
          </p:cNvPr>
          <p:cNvSpPr txBox="1"/>
          <p:nvPr/>
        </p:nvSpPr>
        <p:spPr>
          <a:xfrm>
            <a:off x="5722938" y="2189152"/>
            <a:ext cx="2269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Соликамск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Пермь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Березники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Кунгур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1AB5310-C8CC-4777-896B-115425C4E8B2}"/>
              </a:ext>
            </a:extLst>
          </p:cNvPr>
          <p:cNvSpPr txBox="1"/>
          <p:nvPr/>
        </p:nvSpPr>
        <p:spPr>
          <a:xfrm>
            <a:off x="5722938" y="3546474"/>
            <a:ext cx="4825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открытию отделений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городах: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65B4421-6668-4C91-91D2-DA8529B13C76}"/>
              </a:ext>
            </a:extLst>
          </p:cNvPr>
          <p:cNvSpPr txBox="1"/>
          <p:nvPr/>
        </p:nvSpPr>
        <p:spPr>
          <a:xfrm>
            <a:off x="5722938" y="4403730"/>
            <a:ext cx="3143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Чердынь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Красновишерск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Краснокамск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Лысьва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Частые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Оханск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Чайковский</a:t>
            </a:r>
          </a:p>
        </p:txBody>
      </p:sp>
    </p:spTree>
    <p:extLst>
      <p:ext uri="{BB962C8B-B14F-4D97-AF65-F5344CB8AC3E}">
        <p14:creationId xmlns="" xmlns:p14="http://schemas.microsoft.com/office/powerpoint/2010/main" val="275569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2213" y="260327"/>
            <a:ext cx="10715700" cy="12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Целями деятельности РКК являются: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088" y="1331896"/>
            <a:ext cx="10215634" cy="574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Предупреждение и облегчение страданий людей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Содействие обеспечению более безопасной и здоровой жизни людей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Содействие обеспечению уважения личности и человеческого достоинства людей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Содействие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гуманизации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общественных отношений на национальном и международном уровнях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Содействие укреплению мира, дружбы и согласия между народами 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Повышение степени подготовленности населения Российской Федерации к действиям в условиях чрезвычайных ситуаций различного характера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Спасение человеческих жизней и восстановление полноценной жизнедеятельности людей после чрезвычайных ситуаций 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Содействие укреплению роли семьи в обществе, а также защите материнства, детства и отцовства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Содействие восстановлению семейных связей между людьми, разделенными 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войной, вооруженным конфликтом, оккупацией, стихийными бедствиями и 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иными чрезвычайными обстоятельствами</a:t>
            </a:r>
          </a:p>
          <a:p>
            <a:pPr lvl="0">
              <a:buFont typeface="Wingdings" pitchFamily="2" charset="2"/>
              <a:buChar char="v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Содействие государственным органам власти в вопросе обеспечения </a:t>
            </a: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соблюдения норм международного гуманитарного права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5E1E5A-B324-4822-B5ED-B7F9FF703955}"/>
              </a:ext>
            </a:extLst>
          </p:cNvPr>
          <p:cNvSpPr txBox="1"/>
          <p:nvPr/>
        </p:nvSpPr>
        <p:spPr>
          <a:xfrm>
            <a:off x="395486" y="403202"/>
            <a:ext cx="5898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О РАБОТЕ 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ПРОООО «РКК»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AF5895F-2C0B-45E2-867F-A3AA5047A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74" y="1403334"/>
            <a:ext cx="3308168" cy="3479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6526" y="1331896"/>
            <a:ext cx="63579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ПЕРМСКОЕ РЕГИОНАЛЬНОЕ ОТДЕЛЕНИЕ РКК ДЛЯ ЖИТЕЛЕЙ ГОРОДА ПЕРМИ И ПЕРМСКОГО КРАЯ – ОРГАНИЗАЦИЯ, ДЕЯТЕЛЬНОСТЬ КОТОРОГО НАПРАВЛЕНА НА ПОПУРЯРИЗАЦИЮ ЗДОРОВОГО ОБРАЗА ЖИЗНИ И ПРОДЛЕНИЕ АКТИВНОГО ДОЛГОЛЕТИЯ, РАЗВИТИЯ «СЕРЕБРЯННОГО» ВОЛОНТЕРСТВА, ОКАЗАНИЯ КОНСУЛЬТАТИВНОЙ И ПСИХОЛОГИЧЕСКОЙ ПОМОЩИ, СОПРОВОЖДЕНИЕ СОЦИАЛЬНО НЕЗАЩИЩЕННЫХ СЛОЕВ НАСЕЛЕНИЯ, СБОР И РАСПРЕДЕЛЕНИЕ ГУМАНИТАРНОЙ ПОМОЩИ В СОТРУЖЕСТВЕ С ПАРТНЕРАМИ.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088" y="3546474"/>
            <a:ext cx="62865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СЧИТАЮ, ЧТО ГЛАВНАЯ ФУНКЦИЯ РКК – ВОВЛЕЧЕНИЕ ЛЮДЕЙ В ОБЩЕСТВЕННУЮ ДЕЯТЕЛЬНОСТЬ, УМЕНИЕ ПРОЯВЛЯТЬ ГУМАНИЗМ, РАСКРЫТИЕ ЛУЧШИХ КАЧЕСТВ ЧЕЛОВЕКА, ПОДДЕРЖКА ЖИТЕЛЕЙ – АКТИВИСТОВ, СОТРУДНЕЧЕСТВО С КОЛЛЕГАМИ ГОСУДАРСТВЕННЫХ И НЕГОСУДАРСТВЕННЫХ СТРУКТУР, СЕКТОРА НКО, ПОЛУЧЕНИЕ РЕЗУЛЬТАТА ДЛЯ ВСЕГО ПЕРМСКОГО КРАЯ И ЕГО ЖИТЕЛЕЙ.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6012" y="4975234"/>
            <a:ext cx="2428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ПРЕДСЕДАТЕЛЬ –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ГУРЕВИЧ НАТАЛЬЯ ВЛАДИМИРОВНА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088" y="5403862"/>
            <a:ext cx="70227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УЖЕ  БОЛЕЕ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150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ЛЕТ ОБЩЕСТВЕННАЯ ОРГАНИЗАЦИЯ КРАСНОГО КРЕСТА,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ДЕЙСТВУЮЩАЯ  НА  ТЕРРИТОРИИ  ПЕРМСКОГО КРАЯ,  ПОМОЩНИК  ДЛЯ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ТЕХ, КТО ХОЧЕТ ПОМОГАТЬ ЛЮДЯМ, РАЗВИВАТЬСЯ, ПОЗНАВАТЬ НОВОЕ, ПОВЫШАТЬ  СВОЙ  ЛИЧНОСТНЫЙ  ПОТЕНЦИАЛ И  ДОБИВАТЬСЯ УСПЕХА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ПРОЯВЛЕНИИ ГУМАНИЗМА И МИРА! </a:t>
            </a: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3530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B43A67-0AA1-4806-A95F-C821FD98F860}"/>
              </a:ext>
            </a:extLst>
          </p:cNvPr>
          <p:cNvSpPr txBox="1"/>
          <p:nvPr/>
        </p:nvSpPr>
        <p:spPr>
          <a:xfrm>
            <a:off x="395486" y="449560"/>
            <a:ext cx="62901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ПРОООО «РКК» 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5484" y="974706"/>
            <a:ext cx="3000396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ОБЩЕЕ СОБРАНИЕ ЧЛЕНОВ  РКК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2410" y="2260590"/>
            <a:ext cx="2643206" cy="7867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ПРЕЗИДИУМ  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РКК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50972" y="3546475"/>
            <a:ext cx="2786082" cy="85725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ПРЕДСЕДАТЕЛЬ 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РКК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8888" y="3546474"/>
            <a:ext cx="3000396" cy="8771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РУКОВОДИТЕЛИ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ПРОГРАММ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0326" y="5189548"/>
            <a:ext cx="2857520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УЧАСТНИКИ ПРОГРАММ, ЧЛЕНЫ РКК.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ВОЛОНТЕРЫ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5154" y="5189548"/>
            <a:ext cx="2714644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ИСПОЛНИТЕЛЬНЫЙ</a:t>
            </a:r>
          </a:p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ДИРЕКТОР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22740" y="5189548"/>
            <a:ext cx="2643206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КОНТРОЛЬНО-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РЕВИЗИОННЫЙ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ОРГАН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rot="5400000">
            <a:off x="3829831" y="2010557"/>
            <a:ext cx="214314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 flipH="1" flipV="1">
            <a:off x="3723468" y="2046276"/>
            <a:ext cx="427834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stCxn id="4" idx="2"/>
            <a:endCxn id="6" idx="0"/>
          </p:cNvCxnSpPr>
          <p:nvPr/>
        </p:nvCxnSpPr>
        <p:spPr>
          <a:xfrm rot="5400000">
            <a:off x="2794448" y="3296909"/>
            <a:ext cx="499131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2633241" y="4778785"/>
            <a:ext cx="785819" cy="357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6" idx="3"/>
            <a:endCxn id="8" idx="1"/>
          </p:cNvCxnSpPr>
          <p:nvPr/>
        </p:nvCxnSpPr>
        <p:spPr>
          <a:xfrm>
            <a:off x="4437054" y="3975103"/>
            <a:ext cx="3071834" cy="99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>
            <a:stCxn id="12" idx="3"/>
            <a:endCxn id="13" idx="1"/>
          </p:cNvCxnSpPr>
          <p:nvPr/>
        </p:nvCxnSpPr>
        <p:spPr>
          <a:xfrm>
            <a:off x="3579798" y="5605047"/>
            <a:ext cx="6429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stCxn id="8" idx="2"/>
            <a:endCxn id="9" idx="0"/>
          </p:cNvCxnSpPr>
          <p:nvPr/>
        </p:nvCxnSpPr>
        <p:spPr>
          <a:xfrm rot="5400000">
            <a:off x="8626131" y="4806592"/>
            <a:ext cx="765911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30710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402" y="260326"/>
            <a:ext cx="102870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ИСТОЧНИКИ ФОРМИРОВАНИЯ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СОБСТВЕННОСТИ РКК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964" y="1403335"/>
            <a:ext cx="1014419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Вступительные и ежегодные членские взносы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Добровольные взносы и благотворительные пожертвования юридических и физических лиц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Средства в виде субсидий, грантов и прямого финансирования деятельности из федерального, регионального и местных бюджетов, предоставляемые в установленном порядке в соответствии с законодательством Российской Федерации</a:t>
            </a:r>
          </a:p>
          <a:p>
            <a:pPr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Поступления от проводимых в соответствии с законодательством Российской Федерации лекций, выставок, аукционов, спортивных и иных мероприятий</a:t>
            </a:r>
          </a:p>
          <a:p>
            <a:pPr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Поступления от деятельности по привлечению ресурсов (проведение кампаний по привлечению благотворителей и добровольцев, включая организацию развлекательных, культурных, спортивных и иных массовых мероприятий, проведение кампаний по сбору благотворительных пожертвований)</a:t>
            </a:r>
          </a:p>
          <a:p>
            <a:pPr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Доходы от реализации имущества и пожертвований, поступивших от благотворителей, в соответствии с их пожеланиями</a:t>
            </a:r>
          </a:p>
          <a:p>
            <a:pPr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Труд добровольцев</a:t>
            </a:r>
          </a:p>
          <a:p>
            <a:pPr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Выручка от реализации товаров, работ, услуг</a:t>
            </a:r>
          </a:p>
          <a:p>
            <a:pPr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Доходы, получаемые от эксплуатации собственности РКК</a:t>
            </a:r>
          </a:p>
          <a:p>
            <a:pPr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Выручка от реализации товаров, работ, услуг</a:t>
            </a:r>
          </a:p>
          <a:p>
            <a:pPr algn="just"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Другие, не запрещенные законодательством Российской Федерации,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поступления</a:t>
            </a:r>
          </a:p>
          <a:p>
            <a:pPr algn="just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3">
  <a:themeElements>
    <a:clrScheme name="Theme4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14335</TotalTime>
  <Words>4743</Words>
  <Application>Microsoft Office PowerPoint</Application>
  <PresentationFormat>Произвольный</PresentationFormat>
  <Paragraphs>702</Paragraphs>
  <Slides>45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Theme43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Красный Крест Пермь</cp:lastModifiedBy>
  <cp:revision>392</cp:revision>
  <dcterms:created xsi:type="dcterms:W3CDTF">2023-04-06T08:04:17Z</dcterms:created>
  <dcterms:modified xsi:type="dcterms:W3CDTF">2023-04-17T08:23:24Z</dcterms:modified>
</cp:coreProperties>
</file>